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90" r:id="rId3"/>
    <p:sldId id="257" r:id="rId4"/>
    <p:sldId id="259" r:id="rId5"/>
    <p:sldId id="262" r:id="rId6"/>
    <p:sldId id="297" r:id="rId7"/>
    <p:sldId id="260" r:id="rId8"/>
    <p:sldId id="263" r:id="rId9"/>
    <p:sldId id="264" r:id="rId10"/>
    <p:sldId id="274" r:id="rId11"/>
    <p:sldId id="275" r:id="rId12"/>
    <p:sldId id="277" r:id="rId13"/>
    <p:sldId id="279" r:id="rId14"/>
    <p:sldId id="280" r:id="rId15"/>
    <p:sldId id="294" r:id="rId16"/>
    <p:sldId id="299" r:id="rId17"/>
    <p:sldId id="296" r:id="rId18"/>
    <p:sldId id="288" r:id="rId19"/>
    <p:sldId id="287" r:id="rId20"/>
    <p:sldId id="269" r:id="rId21"/>
    <p:sldId id="270" r:id="rId22"/>
    <p:sldId id="271" r:id="rId23"/>
    <p:sldId id="272" r:id="rId24"/>
    <p:sldId id="273"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7064C-A85A-4F4D-900B-E88EC50CDF8C}" v="208" dt="2023-09-07T04:11:26.606"/>
    <p1510:client id="{447ED9B5-1D50-C8A6-58E5-D0004D1342BF}" v="1148" dt="2023-09-07T19:58:09.421"/>
    <p1510:client id="{5ADDF962-A335-4A55-BA00-2EDFF96EA3A5}" v="11" dt="2023-09-07T12:47:32.927"/>
    <p1510:client id="{9C9FED0D-2BE4-2243-D421-8A75D3BE3E3F}" v="253" dt="2023-09-08T06:51:53.248"/>
    <p1510:client id="{9E713C8F-AB65-95D7-784D-94BEEB5F1D31}" v="3" dt="2023-09-07T18:15:48.498"/>
    <p1510:client id="{A05F3FF3-D645-4E4E-B84D-158805DF8AE4}" v="1035" dt="2023-09-07T10:49:00.583"/>
    <p1510:client id="{B191E909-D138-4FE9-8D4F-6E9096B7FEB5}" v="26" dt="2023-09-07T04:16:16.866"/>
    <p1510:client id="{CA86D5FF-EC46-480A-5DEE-2C9C7491FA79}" v="184" dt="2023-09-07T18:12:50.466"/>
    <p1510:client id="{E5BE4572-2942-4AE6-A293-5D279976751E}" v="820" dt="2023-09-07T12:43:17.2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3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A077-125D-431B-A65C-C8393D47C053}"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1627641A-0E55-4699-BB48-53E40C5A4193}">
      <dgm:prSet/>
      <dgm:spPr/>
      <dgm:t>
        <a:bodyPr/>
        <a:lstStyle/>
        <a:p>
          <a:r>
            <a:rPr lang="en-US" b="1" i="0"/>
            <a:t>Data Collection</a:t>
          </a:r>
          <a:endParaRPr lang="en-US"/>
        </a:p>
      </dgm:t>
    </dgm:pt>
    <dgm:pt modelId="{8CA73DF9-E2FA-443F-93DE-DADC29236B65}" type="parTrans" cxnId="{F2FEF3C4-86CB-4690-BFAD-1844CCD51245}">
      <dgm:prSet/>
      <dgm:spPr/>
      <dgm:t>
        <a:bodyPr/>
        <a:lstStyle/>
        <a:p>
          <a:endParaRPr lang="en-US"/>
        </a:p>
      </dgm:t>
    </dgm:pt>
    <dgm:pt modelId="{3CBD4AFF-F8EE-4A83-ABB1-CA242E22D023}" type="sibTrans" cxnId="{F2FEF3C4-86CB-4690-BFAD-1844CCD51245}">
      <dgm:prSet/>
      <dgm:spPr/>
      <dgm:t>
        <a:bodyPr/>
        <a:lstStyle/>
        <a:p>
          <a:endParaRPr lang="en-US"/>
        </a:p>
      </dgm:t>
    </dgm:pt>
    <dgm:pt modelId="{3C107669-516D-4F3B-A7CF-6455889E4A82}">
      <dgm:prSet/>
      <dgm:spPr/>
      <dgm:t>
        <a:bodyPr/>
        <a:lstStyle/>
        <a:p>
          <a:r>
            <a:rPr lang="en-US" b="1" i="0"/>
            <a:t>Data Preprocessing</a:t>
          </a:r>
          <a:endParaRPr lang="en-US"/>
        </a:p>
      </dgm:t>
    </dgm:pt>
    <dgm:pt modelId="{81EF2F89-40C1-47F2-A07F-EBA4CD0818FC}" type="parTrans" cxnId="{CB4F1C55-7E72-4D09-8877-FDF2BA7D94BC}">
      <dgm:prSet/>
      <dgm:spPr/>
      <dgm:t>
        <a:bodyPr/>
        <a:lstStyle/>
        <a:p>
          <a:endParaRPr lang="en-US"/>
        </a:p>
      </dgm:t>
    </dgm:pt>
    <dgm:pt modelId="{0FBD03F0-EADD-4E50-AE3B-0066F9C13450}" type="sibTrans" cxnId="{CB4F1C55-7E72-4D09-8877-FDF2BA7D94BC}">
      <dgm:prSet/>
      <dgm:spPr/>
      <dgm:t>
        <a:bodyPr/>
        <a:lstStyle/>
        <a:p>
          <a:endParaRPr lang="en-US"/>
        </a:p>
      </dgm:t>
    </dgm:pt>
    <dgm:pt modelId="{9C53DD02-CD67-424E-8AE7-6FBCC0938C71}">
      <dgm:prSet/>
      <dgm:spPr/>
      <dgm:t>
        <a:bodyPr/>
        <a:lstStyle/>
        <a:p>
          <a:r>
            <a:rPr lang="en-US" b="1" i="0"/>
            <a:t>Classifier Selection</a:t>
          </a:r>
          <a:endParaRPr lang="en-US"/>
        </a:p>
      </dgm:t>
    </dgm:pt>
    <dgm:pt modelId="{25337E18-BA92-4E33-B56A-E678B91713AD}" type="parTrans" cxnId="{803A9F51-0DE1-45EE-9D7A-CF5F92BE36DB}">
      <dgm:prSet/>
      <dgm:spPr/>
      <dgm:t>
        <a:bodyPr/>
        <a:lstStyle/>
        <a:p>
          <a:endParaRPr lang="en-US"/>
        </a:p>
      </dgm:t>
    </dgm:pt>
    <dgm:pt modelId="{C5732672-CA2B-4CC9-8ABD-4383563ABF82}" type="sibTrans" cxnId="{803A9F51-0DE1-45EE-9D7A-CF5F92BE36DB}">
      <dgm:prSet/>
      <dgm:spPr/>
      <dgm:t>
        <a:bodyPr/>
        <a:lstStyle/>
        <a:p>
          <a:endParaRPr lang="en-US"/>
        </a:p>
      </dgm:t>
    </dgm:pt>
    <dgm:pt modelId="{E2ADFC49-A611-4782-B8B4-47E4C86FBCFB}">
      <dgm:prSet/>
      <dgm:spPr/>
      <dgm:t>
        <a:bodyPr/>
        <a:lstStyle/>
        <a:p>
          <a:r>
            <a:rPr lang="en-US" b="1" i="0"/>
            <a:t>Data Splitting</a:t>
          </a:r>
          <a:endParaRPr lang="en-US"/>
        </a:p>
      </dgm:t>
    </dgm:pt>
    <dgm:pt modelId="{2801378D-5662-4EE0-8F3B-6A9A90B3D3D8}" type="parTrans" cxnId="{3CFBEE64-D963-47D9-8B90-C00A899AC1B7}">
      <dgm:prSet/>
      <dgm:spPr/>
      <dgm:t>
        <a:bodyPr/>
        <a:lstStyle/>
        <a:p>
          <a:endParaRPr lang="en-US"/>
        </a:p>
      </dgm:t>
    </dgm:pt>
    <dgm:pt modelId="{65D1ABD7-AEBC-4146-80AE-5F7FB7708C5F}" type="sibTrans" cxnId="{3CFBEE64-D963-47D9-8B90-C00A899AC1B7}">
      <dgm:prSet/>
      <dgm:spPr/>
      <dgm:t>
        <a:bodyPr/>
        <a:lstStyle/>
        <a:p>
          <a:endParaRPr lang="en-US"/>
        </a:p>
      </dgm:t>
    </dgm:pt>
    <dgm:pt modelId="{21E7A43D-82C9-4549-8517-2BA04E58D0D0}">
      <dgm:prSet/>
      <dgm:spPr/>
      <dgm:t>
        <a:bodyPr/>
        <a:lstStyle/>
        <a:p>
          <a:r>
            <a:rPr lang="en-US" b="1" i="0"/>
            <a:t>Training and Evaluation</a:t>
          </a:r>
          <a:endParaRPr lang="en-US"/>
        </a:p>
      </dgm:t>
    </dgm:pt>
    <dgm:pt modelId="{632EB9D2-D428-4314-80BC-C96E97198881}" type="parTrans" cxnId="{2C3E014B-9E1C-4CF9-B3C0-A6C1A6A082F6}">
      <dgm:prSet/>
      <dgm:spPr/>
      <dgm:t>
        <a:bodyPr/>
        <a:lstStyle/>
        <a:p>
          <a:endParaRPr lang="en-US"/>
        </a:p>
      </dgm:t>
    </dgm:pt>
    <dgm:pt modelId="{F0B48EB3-8A6A-4681-8668-0B7279262A9B}" type="sibTrans" cxnId="{2C3E014B-9E1C-4CF9-B3C0-A6C1A6A082F6}">
      <dgm:prSet/>
      <dgm:spPr/>
      <dgm:t>
        <a:bodyPr/>
        <a:lstStyle/>
        <a:p>
          <a:endParaRPr lang="en-US"/>
        </a:p>
      </dgm:t>
    </dgm:pt>
    <dgm:pt modelId="{31B919DB-AA24-4C19-AC85-9D6E637E334E}">
      <dgm:prSet/>
      <dgm:spPr/>
      <dgm:t>
        <a:bodyPr/>
        <a:lstStyle/>
        <a:p>
          <a:r>
            <a:rPr lang="en-US" b="1" i="0"/>
            <a:t>Model Optimization</a:t>
          </a:r>
          <a:endParaRPr lang="en-US"/>
        </a:p>
      </dgm:t>
    </dgm:pt>
    <dgm:pt modelId="{69BFC1B3-D82A-4DE3-B712-BE9E6D746DEE}" type="parTrans" cxnId="{FEA3FCA3-206F-46CB-8221-26F314E41BB0}">
      <dgm:prSet/>
      <dgm:spPr/>
      <dgm:t>
        <a:bodyPr/>
        <a:lstStyle/>
        <a:p>
          <a:endParaRPr lang="en-US"/>
        </a:p>
      </dgm:t>
    </dgm:pt>
    <dgm:pt modelId="{88D2847E-97EA-4862-AAE4-7583D5891DE8}" type="sibTrans" cxnId="{FEA3FCA3-206F-46CB-8221-26F314E41BB0}">
      <dgm:prSet/>
      <dgm:spPr/>
      <dgm:t>
        <a:bodyPr/>
        <a:lstStyle/>
        <a:p>
          <a:endParaRPr lang="en-US"/>
        </a:p>
      </dgm:t>
    </dgm:pt>
    <dgm:pt modelId="{AF96700D-6E38-4E13-8BAD-AF0CEC54A4FA}">
      <dgm:prSet/>
      <dgm:spPr/>
      <dgm:t>
        <a:bodyPr/>
        <a:lstStyle/>
        <a:p>
          <a:r>
            <a:rPr lang="en-US" b="1" i="0"/>
            <a:t>Integration of Alcohol Sensor</a:t>
          </a:r>
          <a:endParaRPr lang="en-US"/>
        </a:p>
      </dgm:t>
    </dgm:pt>
    <dgm:pt modelId="{E8826DBD-0CC9-4FEA-9A2C-9FBD8A6B2A5B}" type="parTrans" cxnId="{C0209653-5923-460C-B350-BCA06E29A6CB}">
      <dgm:prSet/>
      <dgm:spPr/>
      <dgm:t>
        <a:bodyPr/>
        <a:lstStyle/>
        <a:p>
          <a:endParaRPr lang="en-US"/>
        </a:p>
      </dgm:t>
    </dgm:pt>
    <dgm:pt modelId="{104EA1F7-9C22-4F79-8C9F-83815EBBCE12}" type="sibTrans" cxnId="{C0209653-5923-460C-B350-BCA06E29A6CB}">
      <dgm:prSet/>
      <dgm:spPr/>
      <dgm:t>
        <a:bodyPr/>
        <a:lstStyle/>
        <a:p>
          <a:endParaRPr lang="en-US"/>
        </a:p>
      </dgm:t>
    </dgm:pt>
    <dgm:pt modelId="{D12F05BA-9270-4D02-BFCB-8FB9DEB2B93E}">
      <dgm:prSet/>
      <dgm:spPr/>
      <dgm:t>
        <a:bodyPr/>
        <a:lstStyle/>
        <a:p>
          <a:r>
            <a:rPr lang="en-US" b="1" i="0"/>
            <a:t>GSM Integration</a:t>
          </a:r>
          <a:endParaRPr lang="en-US"/>
        </a:p>
      </dgm:t>
    </dgm:pt>
    <dgm:pt modelId="{A48E2A75-B1AA-46BE-9490-3EE89B3302C1}" type="parTrans" cxnId="{FC9AD70D-0EA2-4ADD-A5A9-23F4606AEAB4}">
      <dgm:prSet/>
      <dgm:spPr/>
      <dgm:t>
        <a:bodyPr/>
        <a:lstStyle/>
        <a:p>
          <a:endParaRPr lang="en-US"/>
        </a:p>
      </dgm:t>
    </dgm:pt>
    <dgm:pt modelId="{9B07D8CC-30A7-44AC-875B-3120C3E767AD}" type="sibTrans" cxnId="{FC9AD70D-0EA2-4ADD-A5A9-23F4606AEAB4}">
      <dgm:prSet/>
      <dgm:spPr/>
      <dgm:t>
        <a:bodyPr/>
        <a:lstStyle/>
        <a:p>
          <a:endParaRPr lang="en-US"/>
        </a:p>
      </dgm:t>
    </dgm:pt>
    <dgm:pt modelId="{A2FCF9EF-98CC-4825-BD71-ED8DC1312A35}">
      <dgm:prSet/>
      <dgm:spPr/>
      <dgm:t>
        <a:bodyPr/>
        <a:lstStyle/>
        <a:p>
          <a:r>
            <a:rPr lang="en-US" b="1" i="0"/>
            <a:t>GPS Integration</a:t>
          </a:r>
          <a:endParaRPr lang="en-US"/>
        </a:p>
      </dgm:t>
    </dgm:pt>
    <dgm:pt modelId="{B7DF5999-F628-46C9-A230-5653947A3245}" type="parTrans" cxnId="{C93986F2-EE88-4A1C-AAE9-1A7FA94B54D7}">
      <dgm:prSet/>
      <dgm:spPr/>
      <dgm:t>
        <a:bodyPr/>
        <a:lstStyle/>
        <a:p>
          <a:endParaRPr lang="en-US"/>
        </a:p>
      </dgm:t>
    </dgm:pt>
    <dgm:pt modelId="{8B5BC068-9D4C-4A72-866F-758CF981F024}" type="sibTrans" cxnId="{C93986F2-EE88-4A1C-AAE9-1A7FA94B54D7}">
      <dgm:prSet/>
      <dgm:spPr/>
      <dgm:t>
        <a:bodyPr/>
        <a:lstStyle/>
        <a:p>
          <a:endParaRPr lang="en-US"/>
        </a:p>
      </dgm:t>
    </dgm:pt>
    <dgm:pt modelId="{66FADA12-E0DE-4BB0-85B6-8D516DB85E80}" type="pres">
      <dgm:prSet presAssocID="{1DA8A077-125D-431B-A65C-C8393D47C053}" presName="diagram" presStyleCnt="0">
        <dgm:presLayoutVars>
          <dgm:dir/>
          <dgm:resizeHandles val="exact"/>
        </dgm:presLayoutVars>
      </dgm:prSet>
      <dgm:spPr/>
    </dgm:pt>
    <dgm:pt modelId="{D560B63D-9D96-4211-AA55-073072600475}" type="pres">
      <dgm:prSet presAssocID="{1627641A-0E55-4699-BB48-53E40C5A4193}" presName="node" presStyleLbl="node1" presStyleIdx="0" presStyleCnt="9">
        <dgm:presLayoutVars>
          <dgm:bulletEnabled val="1"/>
        </dgm:presLayoutVars>
      </dgm:prSet>
      <dgm:spPr/>
    </dgm:pt>
    <dgm:pt modelId="{C7B3B389-7749-4430-913F-4E4272627C41}" type="pres">
      <dgm:prSet presAssocID="{3CBD4AFF-F8EE-4A83-ABB1-CA242E22D023}" presName="sibTrans" presStyleCnt="0"/>
      <dgm:spPr/>
    </dgm:pt>
    <dgm:pt modelId="{738AE4CF-C376-4B25-884B-915A7DCE0719}" type="pres">
      <dgm:prSet presAssocID="{3C107669-516D-4F3B-A7CF-6455889E4A82}" presName="node" presStyleLbl="node1" presStyleIdx="1" presStyleCnt="9">
        <dgm:presLayoutVars>
          <dgm:bulletEnabled val="1"/>
        </dgm:presLayoutVars>
      </dgm:prSet>
      <dgm:spPr/>
    </dgm:pt>
    <dgm:pt modelId="{8C13913A-6E92-4545-AFD9-B2A11DC0AC28}" type="pres">
      <dgm:prSet presAssocID="{0FBD03F0-EADD-4E50-AE3B-0066F9C13450}" presName="sibTrans" presStyleCnt="0"/>
      <dgm:spPr/>
    </dgm:pt>
    <dgm:pt modelId="{3E27A98E-9635-46B9-8EA4-A736E6234F98}" type="pres">
      <dgm:prSet presAssocID="{9C53DD02-CD67-424E-8AE7-6FBCC0938C71}" presName="node" presStyleLbl="node1" presStyleIdx="2" presStyleCnt="9">
        <dgm:presLayoutVars>
          <dgm:bulletEnabled val="1"/>
        </dgm:presLayoutVars>
      </dgm:prSet>
      <dgm:spPr/>
    </dgm:pt>
    <dgm:pt modelId="{2432CF99-9ADD-41E1-ABF9-F14302AD5D76}" type="pres">
      <dgm:prSet presAssocID="{C5732672-CA2B-4CC9-8ABD-4383563ABF82}" presName="sibTrans" presStyleCnt="0"/>
      <dgm:spPr/>
    </dgm:pt>
    <dgm:pt modelId="{5CF5CB9E-22A4-485B-B396-2077FE2D079A}" type="pres">
      <dgm:prSet presAssocID="{E2ADFC49-A611-4782-B8B4-47E4C86FBCFB}" presName="node" presStyleLbl="node1" presStyleIdx="3" presStyleCnt="9">
        <dgm:presLayoutVars>
          <dgm:bulletEnabled val="1"/>
        </dgm:presLayoutVars>
      </dgm:prSet>
      <dgm:spPr/>
    </dgm:pt>
    <dgm:pt modelId="{517C4AF0-B4E5-44B5-8993-82739316F324}" type="pres">
      <dgm:prSet presAssocID="{65D1ABD7-AEBC-4146-80AE-5F7FB7708C5F}" presName="sibTrans" presStyleCnt="0"/>
      <dgm:spPr/>
    </dgm:pt>
    <dgm:pt modelId="{EAC720AB-C71A-430D-8185-B6B73D792709}" type="pres">
      <dgm:prSet presAssocID="{21E7A43D-82C9-4549-8517-2BA04E58D0D0}" presName="node" presStyleLbl="node1" presStyleIdx="4" presStyleCnt="9">
        <dgm:presLayoutVars>
          <dgm:bulletEnabled val="1"/>
        </dgm:presLayoutVars>
      </dgm:prSet>
      <dgm:spPr/>
    </dgm:pt>
    <dgm:pt modelId="{22C2753C-EC7D-4867-9929-EFFD359DA30A}" type="pres">
      <dgm:prSet presAssocID="{F0B48EB3-8A6A-4681-8668-0B7279262A9B}" presName="sibTrans" presStyleCnt="0"/>
      <dgm:spPr/>
    </dgm:pt>
    <dgm:pt modelId="{2A646CE1-B42E-45F3-844F-4D122052B7B6}" type="pres">
      <dgm:prSet presAssocID="{31B919DB-AA24-4C19-AC85-9D6E637E334E}" presName="node" presStyleLbl="node1" presStyleIdx="5" presStyleCnt="9">
        <dgm:presLayoutVars>
          <dgm:bulletEnabled val="1"/>
        </dgm:presLayoutVars>
      </dgm:prSet>
      <dgm:spPr/>
    </dgm:pt>
    <dgm:pt modelId="{781A43D6-3D87-4683-97D6-0D5459486A66}" type="pres">
      <dgm:prSet presAssocID="{88D2847E-97EA-4862-AAE4-7583D5891DE8}" presName="sibTrans" presStyleCnt="0"/>
      <dgm:spPr/>
    </dgm:pt>
    <dgm:pt modelId="{A737921C-3419-44C2-A095-373679B61C64}" type="pres">
      <dgm:prSet presAssocID="{AF96700D-6E38-4E13-8BAD-AF0CEC54A4FA}" presName="node" presStyleLbl="node1" presStyleIdx="6" presStyleCnt="9">
        <dgm:presLayoutVars>
          <dgm:bulletEnabled val="1"/>
        </dgm:presLayoutVars>
      </dgm:prSet>
      <dgm:spPr/>
    </dgm:pt>
    <dgm:pt modelId="{0DBFCCE3-FF21-4AEB-BCFD-A1F5CCA5BB89}" type="pres">
      <dgm:prSet presAssocID="{104EA1F7-9C22-4F79-8C9F-83815EBBCE12}" presName="sibTrans" presStyleCnt="0"/>
      <dgm:spPr/>
    </dgm:pt>
    <dgm:pt modelId="{8FE79C17-A757-4FF8-AC7A-33A22F13E40B}" type="pres">
      <dgm:prSet presAssocID="{D12F05BA-9270-4D02-BFCB-8FB9DEB2B93E}" presName="node" presStyleLbl="node1" presStyleIdx="7" presStyleCnt="9">
        <dgm:presLayoutVars>
          <dgm:bulletEnabled val="1"/>
        </dgm:presLayoutVars>
      </dgm:prSet>
      <dgm:spPr/>
    </dgm:pt>
    <dgm:pt modelId="{C7CFDB21-F336-4675-8210-2A8BD52AD16C}" type="pres">
      <dgm:prSet presAssocID="{9B07D8CC-30A7-44AC-875B-3120C3E767AD}" presName="sibTrans" presStyleCnt="0"/>
      <dgm:spPr/>
    </dgm:pt>
    <dgm:pt modelId="{ED438E1A-6E72-44A3-8615-D418176072D4}" type="pres">
      <dgm:prSet presAssocID="{A2FCF9EF-98CC-4825-BD71-ED8DC1312A35}" presName="node" presStyleLbl="node1" presStyleIdx="8" presStyleCnt="9">
        <dgm:presLayoutVars>
          <dgm:bulletEnabled val="1"/>
        </dgm:presLayoutVars>
      </dgm:prSet>
      <dgm:spPr/>
    </dgm:pt>
  </dgm:ptLst>
  <dgm:cxnLst>
    <dgm:cxn modelId="{FC9AD70D-0EA2-4ADD-A5A9-23F4606AEAB4}" srcId="{1DA8A077-125D-431B-A65C-C8393D47C053}" destId="{D12F05BA-9270-4D02-BFCB-8FB9DEB2B93E}" srcOrd="7" destOrd="0" parTransId="{A48E2A75-B1AA-46BE-9490-3EE89B3302C1}" sibTransId="{9B07D8CC-30A7-44AC-875B-3120C3E767AD}"/>
    <dgm:cxn modelId="{CA6A3A24-9174-41C8-9B89-7D694B42C12A}" type="presOf" srcId="{3C107669-516D-4F3B-A7CF-6455889E4A82}" destId="{738AE4CF-C376-4B25-884B-915A7DCE0719}" srcOrd="0" destOrd="0" presId="urn:microsoft.com/office/officeart/2005/8/layout/default"/>
    <dgm:cxn modelId="{3CFBEE64-D963-47D9-8B90-C00A899AC1B7}" srcId="{1DA8A077-125D-431B-A65C-C8393D47C053}" destId="{E2ADFC49-A611-4782-B8B4-47E4C86FBCFB}" srcOrd="3" destOrd="0" parTransId="{2801378D-5662-4EE0-8F3B-6A9A90B3D3D8}" sibTransId="{65D1ABD7-AEBC-4146-80AE-5F7FB7708C5F}"/>
    <dgm:cxn modelId="{2C3E014B-9E1C-4CF9-B3C0-A6C1A6A082F6}" srcId="{1DA8A077-125D-431B-A65C-C8393D47C053}" destId="{21E7A43D-82C9-4549-8517-2BA04E58D0D0}" srcOrd="4" destOrd="0" parTransId="{632EB9D2-D428-4314-80BC-C96E97198881}" sibTransId="{F0B48EB3-8A6A-4681-8668-0B7279262A9B}"/>
    <dgm:cxn modelId="{3AA1026D-121E-40DD-BF89-DA3C7E3CE936}" type="presOf" srcId="{31B919DB-AA24-4C19-AC85-9D6E637E334E}" destId="{2A646CE1-B42E-45F3-844F-4D122052B7B6}" srcOrd="0" destOrd="0" presId="urn:microsoft.com/office/officeart/2005/8/layout/default"/>
    <dgm:cxn modelId="{803A9F51-0DE1-45EE-9D7A-CF5F92BE36DB}" srcId="{1DA8A077-125D-431B-A65C-C8393D47C053}" destId="{9C53DD02-CD67-424E-8AE7-6FBCC0938C71}" srcOrd="2" destOrd="0" parTransId="{25337E18-BA92-4E33-B56A-E678B91713AD}" sibTransId="{C5732672-CA2B-4CC9-8ABD-4383563ABF82}"/>
    <dgm:cxn modelId="{C0209653-5923-460C-B350-BCA06E29A6CB}" srcId="{1DA8A077-125D-431B-A65C-C8393D47C053}" destId="{AF96700D-6E38-4E13-8BAD-AF0CEC54A4FA}" srcOrd="6" destOrd="0" parTransId="{E8826DBD-0CC9-4FEA-9A2C-9FBD8A6B2A5B}" sibTransId="{104EA1F7-9C22-4F79-8C9F-83815EBBCE12}"/>
    <dgm:cxn modelId="{CB4F1C55-7E72-4D09-8877-FDF2BA7D94BC}" srcId="{1DA8A077-125D-431B-A65C-C8393D47C053}" destId="{3C107669-516D-4F3B-A7CF-6455889E4A82}" srcOrd="1" destOrd="0" parTransId="{81EF2F89-40C1-47F2-A07F-EBA4CD0818FC}" sibTransId="{0FBD03F0-EADD-4E50-AE3B-0066F9C13450}"/>
    <dgm:cxn modelId="{7E592B59-B07B-4F76-8E8A-39F63EA4C504}" type="presOf" srcId="{9C53DD02-CD67-424E-8AE7-6FBCC0938C71}" destId="{3E27A98E-9635-46B9-8EA4-A736E6234F98}" srcOrd="0" destOrd="0" presId="urn:microsoft.com/office/officeart/2005/8/layout/default"/>
    <dgm:cxn modelId="{C4135383-CD07-477D-94B8-9DF142D201A2}" type="presOf" srcId="{A2FCF9EF-98CC-4825-BD71-ED8DC1312A35}" destId="{ED438E1A-6E72-44A3-8615-D418176072D4}" srcOrd="0" destOrd="0" presId="urn:microsoft.com/office/officeart/2005/8/layout/default"/>
    <dgm:cxn modelId="{5771289A-E256-4A48-95CC-E8E8BEB8C140}" type="presOf" srcId="{E2ADFC49-A611-4782-B8B4-47E4C86FBCFB}" destId="{5CF5CB9E-22A4-485B-B396-2077FE2D079A}" srcOrd="0" destOrd="0" presId="urn:microsoft.com/office/officeart/2005/8/layout/default"/>
    <dgm:cxn modelId="{FEA3FCA3-206F-46CB-8221-26F314E41BB0}" srcId="{1DA8A077-125D-431B-A65C-C8393D47C053}" destId="{31B919DB-AA24-4C19-AC85-9D6E637E334E}" srcOrd="5" destOrd="0" parTransId="{69BFC1B3-D82A-4DE3-B712-BE9E6D746DEE}" sibTransId="{88D2847E-97EA-4862-AAE4-7583D5891DE8}"/>
    <dgm:cxn modelId="{D77A33AC-E6A1-406D-9195-84A79029B481}" type="presOf" srcId="{1627641A-0E55-4699-BB48-53E40C5A4193}" destId="{D560B63D-9D96-4211-AA55-073072600475}" srcOrd="0" destOrd="0" presId="urn:microsoft.com/office/officeart/2005/8/layout/default"/>
    <dgm:cxn modelId="{B8DED5B5-8343-4B75-B782-79AAEFE4E613}" type="presOf" srcId="{D12F05BA-9270-4D02-BFCB-8FB9DEB2B93E}" destId="{8FE79C17-A757-4FF8-AC7A-33A22F13E40B}" srcOrd="0" destOrd="0" presId="urn:microsoft.com/office/officeart/2005/8/layout/default"/>
    <dgm:cxn modelId="{F2FEF3C4-86CB-4690-BFAD-1844CCD51245}" srcId="{1DA8A077-125D-431B-A65C-C8393D47C053}" destId="{1627641A-0E55-4699-BB48-53E40C5A4193}" srcOrd="0" destOrd="0" parTransId="{8CA73DF9-E2FA-443F-93DE-DADC29236B65}" sibTransId="{3CBD4AFF-F8EE-4A83-ABB1-CA242E22D023}"/>
    <dgm:cxn modelId="{62E484C7-B27D-4906-951C-8743009D4C34}" type="presOf" srcId="{1DA8A077-125D-431B-A65C-C8393D47C053}" destId="{66FADA12-E0DE-4BB0-85B6-8D516DB85E80}" srcOrd="0" destOrd="0" presId="urn:microsoft.com/office/officeart/2005/8/layout/default"/>
    <dgm:cxn modelId="{E70912EA-DC4A-4E85-94B8-26947F71BC0D}" type="presOf" srcId="{21E7A43D-82C9-4549-8517-2BA04E58D0D0}" destId="{EAC720AB-C71A-430D-8185-B6B73D792709}" srcOrd="0" destOrd="0" presId="urn:microsoft.com/office/officeart/2005/8/layout/default"/>
    <dgm:cxn modelId="{C93986F2-EE88-4A1C-AAE9-1A7FA94B54D7}" srcId="{1DA8A077-125D-431B-A65C-C8393D47C053}" destId="{A2FCF9EF-98CC-4825-BD71-ED8DC1312A35}" srcOrd="8" destOrd="0" parTransId="{B7DF5999-F628-46C9-A230-5653947A3245}" sibTransId="{8B5BC068-9D4C-4A72-866F-758CF981F024}"/>
    <dgm:cxn modelId="{F19C0BF3-F1EE-4694-A4D4-9837F156C145}" type="presOf" srcId="{AF96700D-6E38-4E13-8BAD-AF0CEC54A4FA}" destId="{A737921C-3419-44C2-A095-373679B61C64}" srcOrd="0" destOrd="0" presId="urn:microsoft.com/office/officeart/2005/8/layout/default"/>
    <dgm:cxn modelId="{18F0E56A-7A77-486F-9299-D09FC0F8FA84}" type="presParOf" srcId="{66FADA12-E0DE-4BB0-85B6-8D516DB85E80}" destId="{D560B63D-9D96-4211-AA55-073072600475}" srcOrd="0" destOrd="0" presId="urn:microsoft.com/office/officeart/2005/8/layout/default"/>
    <dgm:cxn modelId="{475E55EA-BC1C-4B98-BFF8-E441A238F002}" type="presParOf" srcId="{66FADA12-E0DE-4BB0-85B6-8D516DB85E80}" destId="{C7B3B389-7749-4430-913F-4E4272627C41}" srcOrd="1" destOrd="0" presId="urn:microsoft.com/office/officeart/2005/8/layout/default"/>
    <dgm:cxn modelId="{CFB2AAC0-EBDD-4C0C-8AE4-CB4295644878}" type="presParOf" srcId="{66FADA12-E0DE-4BB0-85B6-8D516DB85E80}" destId="{738AE4CF-C376-4B25-884B-915A7DCE0719}" srcOrd="2" destOrd="0" presId="urn:microsoft.com/office/officeart/2005/8/layout/default"/>
    <dgm:cxn modelId="{35F9BDA6-C049-48E8-A4B8-FD330BA6CD83}" type="presParOf" srcId="{66FADA12-E0DE-4BB0-85B6-8D516DB85E80}" destId="{8C13913A-6E92-4545-AFD9-B2A11DC0AC28}" srcOrd="3" destOrd="0" presId="urn:microsoft.com/office/officeart/2005/8/layout/default"/>
    <dgm:cxn modelId="{4EAA4945-DBBC-4256-8083-02391A842219}" type="presParOf" srcId="{66FADA12-E0DE-4BB0-85B6-8D516DB85E80}" destId="{3E27A98E-9635-46B9-8EA4-A736E6234F98}" srcOrd="4" destOrd="0" presId="urn:microsoft.com/office/officeart/2005/8/layout/default"/>
    <dgm:cxn modelId="{A088A028-ED0B-4183-AC1E-86190843EE7D}" type="presParOf" srcId="{66FADA12-E0DE-4BB0-85B6-8D516DB85E80}" destId="{2432CF99-9ADD-41E1-ABF9-F14302AD5D76}" srcOrd="5" destOrd="0" presId="urn:microsoft.com/office/officeart/2005/8/layout/default"/>
    <dgm:cxn modelId="{A9CE1BA3-3B9D-49E4-B8E7-DAE4981150A3}" type="presParOf" srcId="{66FADA12-E0DE-4BB0-85B6-8D516DB85E80}" destId="{5CF5CB9E-22A4-485B-B396-2077FE2D079A}" srcOrd="6" destOrd="0" presId="urn:microsoft.com/office/officeart/2005/8/layout/default"/>
    <dgm:cxn modelId="{C4344A33-B798-4637-8594-B0FF4C6AB59C}" type="presParOf" srcId="{66FADA12-E0DE-4BB0-85B6-8D516DB85E80}" destId="{517C4AF0-B4E5-44B5-8993-82739316F324}" srcOrd="7" destOrd="0" presId="urn:microsoft.com/office/officeart/2005/8/layout/default"/>
    <dgm:cxn modelId="{3597531E-B94E-4387-B16B-05E8A2C6560E}" type="presParOf" srcId="{66FADA12-E0DE-4BB0-85B6-8D516DB85E80}" destId="{EAC720AB-C71A-430D-8185-B6B73D792709}" srcOrd="8" destOrd="0" presId="urn:microsoft.com/office/officeart/2005/8/layout/default"/>
    <dgm:cxn modelId="{921824E1-5CFE-4514-9FFF-6E37DF123054}" type="presParOf" srcId="{66FADA12-E0DE-4BB0-85B6-8D516DB85E80}" destId="{22C2753C-EC7D-4867-9929-EFFD359DA30A}" srcOrd="9" destOrd="0" presId="urn:microsoft.com/office/officeart/2005/8/layout/default"/>
    <dgm:cxn modelId="{2C495D75-F235-4287-9379-181C39BD5B6F}" type="presParOf" srcId="{66FADA12-E0DE-4BB0-85B6-8D516DB85E80}" destId="{2A646CE1-B42E-45F3-844F-4D122052B7B6}" srcOrd="10" destOrd="0" presId="urn:microsoft.com/office/officeart/2005/8/layout/default"/>
    <dgm:cxn modelId="{37864E2B-C5E6-46FB-A636-74937C1DB233}" type="presParOf" srcId="{66FADA12-E0DE-4BB0-85B6-8D516DB85E80}" destId="{781A43D6-3D87-4683-97D6-0D5459486A66}" srcOrd="11" destOrd="0" presId="urn:microsoft.com/office/officeart/2005/8/layout/default"/>
    <dgm:cxn modelId="{9E0F10D8-7F64-46E4-AFB9-2BAEA14D4470}" type="presParOf" srcId="{66FADA12-E0DE-4BB0-85B6-8D516DB85E80}" destId="{A737921C-3419-44C2-A095-373679B61C64}" srcOrd="12" destOrd="0" presId="urn:microsoft.com/office/officeart/2005/8/layout/default"/>
    <dgm:cxn modelId="{1819B1BA-8006-4267-8FE2-2BB75175735F}" type="presParOf" srcId="{66FADA12-E0DE-4BB0-85B6-8D516DB85E80}" destId="{0DBFCCE3-FF21-4AEB-BCFD-A1F5CCA5BB89}" srcOrd="13" destOrd="0" presId="urn:microsoft.com/office/officeart/2005/8/layout/default"/>
    <dgm:cxn modelId="{7B5CACDE-2100-4745-A171-A9A13BC4FA7D}" type="presParOf" srcId="{66FADA12-E0DE-4BB0-85B6-8D516DB85E80}" destId="{8FE79C17-A757-4FF8-AC7A-33A22F13E40B}" srcOrd="14" destOrd="0" presId="urn:microsoft.com/office/officeart/2005/8/layout/default"/>
    <dgm:cxn modelId="{EB1305EE-E5EC-4337-9B22-9CEDEF264B85}" type="presParOf" srcId="{66FADA12-E0DE-4BB0-85B6-8D516DB85E80}" destId="{C7CFDB21-F336-4675-8210-2A8BD52AD16C}" srcOrd="15" destOrd="0" presId="urn:microsoft.com/office/officeart/2005/8/layout/default"/>
    <dgm:cxn modelId="{73012BF9-CFEC-473F-B919-3B14117DFB13}" type="presParOf" srcId="{66FADA12-E0DE-4BB0-85B6-8D516DB85E80}" destId="{ED438E1A-6E72-44A3-8615-D418176072D4}"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B18BF-E58C-46CF-A815-89E7D904D9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30C513-0EF3-4EAC-B603-E9746F37582F}">
      <dgm:prSet/>
      <dgm:spPr/>
      <dgm:t>
        <a:bodyPr/>
        <a:lstStyle/>
        <a:p>
          <a:pPr>
            <a:lnSpc>
              <a:spcPct val="100000"/>
            </a:lnSpc>
          </a:pPr>
          <a:r>
            <a:rPr lang="en-US" dirty="0">
              <a:latin typeface="Calibri"/>
              <a:cs typeface="Calibri"/>
            </a:rPr>
            <a:t>The project aims to proactively reduce DUI-related road accidents by using ML in facial recognition and classification, specifically the Random Forest algorithm, to assess a driver's sobriety accurately</a:t>
          </a:r>
        </a:p>
      </dgm:t>
    </dgm:pt>
    <dgm:pt modelId="{6486A9F7-D390-492C-873E-6D0452E55799}" type="parTrans" cxnId="{B09B0EA7-D349-4A17-8935-A13FDE83C922}">
      <dgm:prSet/>
      <dgm:spPr/>
      <dgm:t>
        <a:bodyPr/>
        <a:lstStyle/>
        <a:p>
          <a:endParaRPr lang="en-US"/>
        </a:p>
      </dgm:t>
    </dgm:pt>
    <dgm:pt modelId="{A5BB6A7B-9C1A-4201-9266-2D89FE79F56D}" type="sibTrans" cxnId="{B09B0EA7-D349-4A17-8935-A13FDE83C922}">
      <dgm:prSet/>
      <dgm:spPr/>
      <dgm:t>
        <a:bodyPr/>
        <a:lstStyle/>
        <a:p>
          <a:endParaRPr lang="en-US"/>
        </a:p>
      </dgm:t>
    </dgm:pt>
    <dgm:pt modelId="{7B1D8545-732B-45EF-BDC7-9B553C158F48}">
      <dgm:prSet/>
      <dgm:spPr/>
      <dgm:t>
        <a:bodyPr/>
        <a:lstStyle/>
        <a:p>
          <a:pPr>
            <a:lnSpc>
              <a:spcPct val="100000"/>
            </a:lnSpc>
          </a:pPr>
          <a:r>
            <a:rPr lang="en-US" dirty="0">
              <a:latin typeface="Calibri"/>
              <a:cs typeface="Calibri"/>
            </a:rPr>
            <a:t>The system will provide two outputs: </a:t>
          </a:r>
          <a:r>
            <a:rPr lang="en-US" b="1" dirty="0">
              <a:latin typeface="Calibri"/>
              <a:cs typeface="Calibri"/>
            </a:rPr>
            <a:t>SOBER</a:t>
          </a:r>
          <a:r>
            <a:rPr lang="en-US" dirty="0">
              <a:latin typeface="Calibri"/>
              <a:cs typeface="Calibri"/>
            </a:rPr>
            <a:t>, allowing normal vehicle operation, and </a:t>
          </a:r>
          <a:r>
            <a:rPr lang="en-US" b="1" dirty="0">
              <a:latin typeface="Calibri"/>
              <a:cs typeface="Calibri"/>
            </a:rPr>
            <a:t>DRUNK</a:t>
          </a:r>
          <a:r>
            <a:rPr lang="en-US" dirty="0">
              <a:latin typeface="Calibri"/>
              <a:cs typeface="Calibri"/>
            </a:rPr>
            <a:t>, which will prevent ignition and send an SMS alert to a preprogrammed third party with the driver's status and location using GSM and GPS technologies.</a:t>
          </a:r>
        </a:p>
      </dgm:t>
    </dgm:pt>
    <dgm:pt modelId="{18BB4AEB-B1AC-4F1F-9699-7806416B66D5}" type="parTrans" cxnId="{7C85CD02-FC2A-46B1-BE2F-3624527BAE8F}">
      <dgm:prSet/>
      <dgm:spPr/>
      <dgm:t>
        <a:bodyPr/>
        <a:lstStyle/>
        <a:p>
          <a:endParaRPr lang="en-US"/>
        </a:p>
      </dgm:t>
    </dgm:pt>
    <dgm:pt modelId="{5648204B-C312-433B-9D2F-4D32041E3D52}" type="sibTrans" cxnId="{7C85CD02-FC2A-46B1-BE2F-3624527BAE8F}">
      <dgm:prSet/>
      <dgm:spPr/>
      <dgm:t>
        <a:bodyPr/>
        <a:lstStyle/>
        <a:p>
          <a:endParaRPr lang="en-US"/>
        </a:p>
      </dgm:t>
    </dgm:pt>
    <dgm:pt modelId="{27F7069E-C5F5-4F27-9928-3FB15E977FA1}">
      <dgm:prSet/>
      <dgm:spPr/>
      <dgm:t>
        <a:bodyPr/>
        <a:lstStyle/>
        <a:p>
          <a:pPr>
            <a:lnSpc>
              <a:spcPct val="100000"/>
            </a:lnSpc>
          </a:pPr>
          <a:r>
            <a:rPr lang="en-US" dirty="0">
              <a:latin typeface="Calibri"/>
              <a:cs typeface="Calibri"/>
            </a:rPr>
            <a:t>Limitations include the absence of an Android or web application for direct communication with authorities and not utilizing video for facial recognition, which could potentially yield better results.</a:t>
          </a:r>
        </a:p>
      </dgm:t>
    </dgm:pt>
    <dgm:pt modelId="{799704D7-D6FF-4352-8A01-9E3573255687}" type="parTrans" cxnId="{506623E7-CA3A-4971-8678-4060CB712AE2}">
      <dgm:prSet/>
      <dgm:spPr/>
      <dgm:t>
        <a:bodyPr/>
        <a:lstStyle/>
        <a:p>
          <a:endParaRPr lang="en-US"/>
        </a:p>
      </dgm:t>
    </dgm:pt>
    <dgm:pt modelId="{24B49207-6D21-4F48-861B-27A5AACA0F98}" type="sibTrans" cxnId="{506623E7-CA3A-4971-8678-4060CB712AE2}">
      <dgm:prSet/>
      <dgm:spPr/>
      <dgm:t>
        <a:bodyPr/>
        <a:lstStyle/>
        <a:p>
          <a:endParaRPr lang="en-US"/>
        </a:p>
      </dgm:t>
    </dgm:pt>
    <dgm:pt modelId="{D28A4F74-3D9C-4C9A-B906-A1FF3DE385DE}" type="pres">
      <dgm:prSet presAssocID="{DE0B18BF-E58C-46CF-A815-89E7D904D920}" presName="root" presStyleCnt="0">
        <dgm:presLayoutVars>
          <dgm:dir/>
          <dgm:resizeHandles val="exact"/>
        </dgm:presLayoutVars>
      </dgm:prSet>
      <dgm:spPr/>
    </dgm:pt>
    <dgm:pt modelId="{CD608B96-9879-4B61-8EA9-E62384AD7629}" type="pres">
      <dgm:prSet presAssocID="{4530C513-0EF3-4EAC-B603-E9746F37582F}" presName="compNode" presStyleCnt="0"/>
      <dgm:spPr/>
    </dgm:pt>
    <dgm:pt modelId="{C7D6C450-31D7-428B-BAA0-7070B68F57D8}" type="pres">
      <dgm:prSet presAssocID="{4530C513-0EF3-4EAC-B603-E9746F37582F}" presName="bgRect" presStyleLbl="bgShp" presStyleIdx="0" presStyleCnt="3"/>
      <dgm:spPr/>
    </dgm:pt>
    <dgm:pt modelId="{293CDEDA-A8DE-48B8-A028-F867F9C97C4A}" type="pres">
      <dgm:prSet presAssocID="{4530C513-0EF3-4EAC-B603-E9746F3758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9C88178C-F477-41DB-9E9F-B0280A9239F1}" type="pres">
      <dgm:prSet presAssocID="{4530C513-0EF3-4EAC-B603-E9746F37582F}" presName="spaceRect" presStyleCnt="0"/>
      <dgm:spPr/>
    </dgm:pt>
    <dgm:pt modelId="{C6910A70-176B-452F-8AE0-FF888CD15E18}" type="pres">
      <dgm:prSet presAssocID="{4530C513-0EF3-4EAC-B603-E9746F37582F}" presName="parTx" presStyleLbl="revTx" presStyleIdx="0" presStyleCnt="3">
        <dgm:presLayoutVars>
          <dgm:chMax val="0"/>
          <dgm:chPref val="0"/>
        </dgm:presLayoutVars>
      </dgm:prSet>
      <dgm:spPr/>
    </dgm:pt>
    <dgm:pt modelId="{61F85C87-25F1-4FE6-9232-A1F0DC29B5B6}" type="pres">
      <dgm:prSet presAssocID="{A5BB6A7B-9C1A-4201-9266-2D89FE79F56D}" presName="sibTrans" presStyleCnt="0"/>
      <dgm:spPr/>
    </dgm:pt>
    <dgm:pt modelId="{E7F0AD2F-9455-4072-8543-0164E714EF9A}" type="pres">
      <dgm:prSet presAssocID="{7B1D8545-732B-45EF-BDC7-9B553C158F48}" presName="compNode" presStyleCnt="0"/>
      <dgm:spPr/>
    </dgm:pt>
    <dgm:pt modelId="{B83F32C8-DFB6-4CB6-99D9-71A95C4ABAF2}" type="pres">
      <dgm:prSet presAssocID="{7B1D8545-732B-45EF-BDC7-9B553C158F48}" presName="bgRect" presStyleLbl="bgShp" presStyleIdx="1" presStyleCnt="3"/>
      <dgm:spPr/>
    </dgm:pt>
    <dgm:pt modelId="{00B296DD-B81D-40EE-B3A8-B9364D2EF605}" type="pres">
      <dgm:prSet presAssocID="{7B1D8545-732B-45EF-BDC7-9B553C158F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DDBAAF9B-DE90-42FD-A94D-295220130D13}" type="pres">
      <dgm:prSet presAssocID="{7B1D8545-732B-45EF-BDC7-9B553C158F48}" presName="spaceRect" presStyleCnt="0"/>
      <dgm:spPr/>
    </dgm:pt>
    <dgm:pt modelId="{FC2AF874-BC00-4818-A41B-356C03FF996A}" type="pres">
      <dgm:prSet presAssocID="{7B1D8545-732B-45EF-BDC7-9B553C158F48}" presName="parTx" presStyleLbl="revTx" presStyleIdx="1" presStyleCnt="3">
        <dgm:presLayoutVars>
          <dgm:chMax val="0"/>
          <dgm:chPref val="0"/>
        </dgm:presLayoutVars>
      </dgm:prSet>
      <dgm:spPr/>
    </dgm:pt>
    <dgm:pt modelId="{2F91BDCD-7A65-4D3A-A8A0-6B3CE0994415}" type="pres">
      <dgm:prSet presAssocID="{5648204B-C312-433B-9D2F-4D32041E3D52}" presName="sibTrans" presStyleCnt="0"/>
      <dgm:spPr/>
    </dgm:pt>
    <dgm:pt modelId="{A34C9AF4-FB90-4C83-9C97-193CAD638D74}" type="pres">
      <dgm:prSet presAssocID="{27F7069E-C5F5-4F27-9928-3FB15E977FA1}" presName="compNode" presStyleCnt="0"/>
      <dgm:spPr/>
    </dgm:pt>
    <dgm:pt modelId="{C747892F-4E48-45D5-B46A-8BE76DB1D0EB}" type="pres">
      <dgm:prSet presAssocID="{27F7069E-C5F5-4F27-9928-3FB15E977FA1}" presName="bgRect" presStyleLbl="bgShp" presStyleIdx="2" presStyleCnt="3"/>
      <dgm:spPr/>
    </dgm:pt>
    <dgm:pt modelId="{BBD60DF8-4E28-4F92-BE43-98F806AB068B}" type="pres">
      <dgm:prSet presAssocID="{27F7069E-C5F5-4F27-9928-3FB15E977F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D36744DA-96B7-4BA8-AFD9-E74F0D7C1AE6}" type="pres">
      <dgm:prSet presAssocID="{27F7069E-C5F5-4F27-9928-3FB15E977FA1}" presName="spaceRect" presStyleCnt="0"/>
      <dgm:spPr/>
    </dgm:pt>
    <dgm:pt modelId="{F5C8DC7C-10E0-46DD-8914-EF915B0C5EF5}" type="pres">
      <dgm:prSet presAssocID="{27F7069E-C5F5-4F27-9928-3FB15E977FA1}" presName="parTx" presStyleLbl="revTx" presStyleIdx="2" presStyleCnt="3">
        <dgm:presLayoutVars>
          <dgm:chMax val="0"/>
          <dgm:chPref val="0"/>
        </dgm:presLayoutVars>
      </dgm:prSet>
      <dgm:spPr/>
    </dgm:pt>
  </dgm:ptLst>
  <dgm:cxnLst>
    <dgm:cxn modelId="{7C85CD02-FC2A-46B1-BE2F-3624527BAE8F}" srcId="{DE0B18BF-E58C-46CF-A815-89E7D904D920}" destId="{7B1D8545-732B-45EF-BDC7-9B553C158F48}" srcOrd="1" destOrd="0" parTransId="{18BB4AEB-B1AC-4F1F-9699-7806416B66D5}" sibTransId="{5648204B-C312-433B-9D2F-4D32041E3D52}"/>
    <dgm:cxn modelId="{DAB7452C-2A07-4699-B1C6-0AC0EDF13E20}" type="presOf" srcId="{DE0B18BF-E58C-46CF-A815-89E7D904D920}" destId="{D28A4F74-3D9C-4C9A-B906-A1FF3DE385DE}" srcOrd="0" destOrd="0" presId="urn:microsoft.com/office/officeart/2018/2/layout/IconVerticalSolidList"/>
    <dgm:cxn modelId="{B09B0EA7-D349-4A17-8935-A13FDE83C922}" srcId="{DE0B18BF-E58C-46CF-A815-89E7D904D920}" destId="{4530C513-0EF3-4EAC-B603-E9746F37582F}" srcOrd="0" destOrd="0" parTransId="{6486A9F7-D390-492C-873E-6D0452E55799}" sibTransId="{A5BB6A7B-9C1A-4201-9266-2D89FE79F56D}"/>
    <dgm:cxn modelId="{8C2950AF-8EFA-4BE6-9CF6-0205CC97FF14}" type="presOf" srcId="{4530C513-0EF3-4EAC-B603-E9746F37582F}" destId="{C6910A70-176B-452F-8AE0-FF888CD15E18}" srcOrd="0" destOrd="0" presId="urn:microsoft.com/office/officeart/2018/2/layout/IconVerticalSolidList"/>
    <dgm:cxn modelId="{0BB5E1D0-6CC4-4054-A802-B234317EFEAA}" type="presOf" srcId="{27F7069E-C5F5-4F27-9928-3FB15E977FA1}" destId="{F5C8DC7C-10E0-46DD-8914-EF915B0C5EF5}" srcOrd="0" destOrd="0" presId="urn:microsoft.com/office/officeart/2018/2/layout/IconVerticalSolidList"/>
    <dgm:cxn modelId="{9F18D3E3-DB12-447D-8BA0-83EE3412D6AC}" type="presOf" srcId="{7B1D8545-732B-45EF-BDC7-9B553C158F48}" destId="{FC2AF874-BC00-4818-A41B-356C03FF996A}" srcOrd="0" destOrd="0" presId="urn:microsoft.com/office/officeart/2018/2/layout/IconVerticalSolidList"/>
    <dgm:cxn modelId="{506623E7-CA3A-4971-8678-4060CB712AE2}" srcId="{DE0B18BF-E58C-46CF-A815-89E7D904D920}" destId="{27F7069E-C5F5-4F27-9928-3FB15E977FA1}" srcOrd="2" destOrd="0" parTransId="{799704D7-D6FF-4352-8A01-9E3573255687}" sibTransId="{24B49207-6D21-4F48-861B-27A5AACA0F98}"/>
    <dgm:cxn modelId="{0552CD36-CC05-4C63-BB95-32090A2352FC}" type="presParOf" srcId="{D28A4F74-3D9C-4C9A-B906-A1FF3DE385DE}" destId="{CD608B96-9879-4B61-8EA9-E62384AD7629}" srcOrd="0" destOrd="0" presId="urn:microsoft.com/office/officeart/2018/2/layout/IconVerticalSolidList"/>
    <dgm:cxn modelId="{A21DD195-79E1-44A6-96A1-537CFD602E1C}" type="presParOf" srcId="{CD608B96-9879-4B61-8EA9-E62384AD7629}" destId="{C7D6C450-31D7-428B-BAA0-7070B68F57D8}" srcOrd="0" destOrd="0" presId="urn:microsoft.com/office/officeart/2018/2/layout/IconVerticalSolidList"/>
    <dgm:cxn modelId="{782A04E9-8C2D-411B-884E-51F027AB4C73}" type="presParOf" srcId="{CD608B96-9879-4B61-8EA9-E62384AD7629}" destId="{293CDEDA-A8DE-48B8-A028-F867F9C97C4A}" srcOrd="1" destOrd="0" presId="urn:microsoft.com/office/officeart/2018/2/layout/IconVerticalSolidList"/>
    <dgm:cxn modelId="{F5F5DA7A-05E3-4E9A-8E70-FB4C8B723737}" type="presParOf" srcId="{CD608B96-9879-4B61-8EA9-E62384AD7629}" destId="{9C88178C-F477-41DB-9E9F-B0280A9239F1}" srcOrd="2" destOrd="0" presId="urn:microsoft.com/office/officeart/2018/2/layout/IconVerticalSolidList"/>
    <dgm:cxn modelId="{D8655255-6D02-4EF9-9442-8398DEA7C921}" type="presParOf" srcId="{CD608B96-9879-4B61-8EA9-E62384AD7629}" destId="{C6910A70-176B-452F-8AE0-FF888CD15E18}" srcOrd="3" destOrd="0" presId="urn:microsoft.com/office/officeart/2018/2/layout/IconVerticalSolidList"/>
    <dgm:cxn modelId="{5FB7395D-833F-448D-AC29-65972811DC61}" type="presParOf" srcId="{D28A4F74-3D9C-4C9A-B906-A1FF3DE385DE}" destId="{61F85C87-25F1-4FE6-9232-A1F0DC29B5B6}" srcOrd="1" destOrd="0" presId="urn:microsoft.com/office/officeart/2018/2/layout/IconVerticalSolidList"/>
    <dgm:cxn modelId="{92EF9386-8D8D-4FCB-8B05-FC660E0A8DD0}" type="presParOf" srcId="{D28A4F74-3D9C-4C9A-B906-A1FF3DE385DE}" destId="{E7F0AD2F-9455-4072-8543-0164E714EF9A}" srcOrd="2" destOrd="0" presId="urn:microsoft.com/office/officeart/2018/2/layout/IconVerticalSolidList"/>
    <dgm:cxn modelId="{63A55A3C-A96B-4889-A02B-F328E6CECB4A}" type="presParOf" srcId="{E7F0AD2F-9455-4072-8543-0164E714EF9A}" destId="{B83F32C8-DFB6-4CB6-99D9-71A95C4ABAF2}" srcOrd="0" destOrd="0" presId="urn:microsoft.com/office/officeart/2018/2/layout/IconVerticalSolidList"/>
    <dgm:cxn modelId="{68266765-98EC-47E9-8FBD-CCB330EBADD9}" type="presParOf" srcId="{E7F0AD2F-9455-4072-8543-0164E714EF9A}" destId="{00B296DD-B81D-40EE-B3A8-B9364D2EF605}" srcOrd="1" destOrd="0" presId="urn:microsoft.com/office/officeart/2018/2/layout/IconVerticalSolidList"/>
    <dgm:cxn modelId="{5C773691-DE26-4E5D-8948-E805CB18BD16}" type="presParOf" srcId="{E7F0AD2F-9455-4072-8543-0164E714EF9A}" destId="{DDBAAF9B-DE90-42FD-A94D-295220130D13}" srcOrd="2" destOrd="0" presId="urn:microsoft.com/office/officeart/2018/2/layout/IconVerticalSolidList"/>
    <dgm:cxn modelId="{563576B0-A15F-4083-ABEC-5DE8073F9B68}" type="presParOf" srcId="{E7F0AD2F-9455-4072-8543-0164E714EF9A}" destId="{FC2AF874-BC00-4818-A41B-356C03FF996A}" srcOrd="3" destOrd="0" presId="urn:microsoft.com/office/officeart/2018/2/layout/IconVerticalSolidList"/>
    <dgm:cxn modelId="{1E2333D6-4B6F-49BB-B011-B47BBC933469}" type="presParOf" srcId="{D28A4F74-3D9C-4C9A-B906-A1FF3DE385DE}" destId="{2F91BDCD-7A65-4D3A-A8A0-6B3CE0994415}" srcOrd="3" destOrd="0" presId="urn:microsoft.com/office/officeart/2018/2/layout/IconVerticalSolidList"/>
    <dgm:cxn modelId="{7A3C5EA6-6702-4EA5-8BAA-EB1398C393E9}" type="presParOf" srcId="{D28A4F74-3D9C-4C9A-B906-A1FF3DE385DE}" destId="{A34C9AF4-FB90-4C83-9C97-193CAD638D74}" srcOrd="4" destOrd="0" presId="urn:microsoft.com/office/officeart/2018/2/layout/IconVerticalSolidList"/>
    <dgm:cxn modelId="{4EBE101C-A03D-4BEE-87AE-5AA3BB87CD69}" type="presParOf" srcId="{A34C9AF4-FB90-4C83-9C97-193CAD638D74}" destId="{C747892F-4E48-45D5-B46A-8BE76DB1D0EB}" srcOrd="0" destOrd="0" presId="urn:microsoft.com/office/officeart/2018/2/layout/IconVerticalSolidList"/>
    <dgm:cxn modelId="{01981328-9DE7-416D-96D7-73C184B46FD7}" type="presParOf" srcId="{A34C9AF4-FB90-4C83-9C97-193CAD638D74}" destId="{BBD60DF8-4E28-4F92-BE43-98F806AB068B}" srcOrd="1" destOrd="0" presId="urn:microsoft.com/office/officeart/2018/2/layout/IconVerticalSolidList"/>
    <dgm:cxn modelId="{7C199458-29B6-4AC0-B285-17D7F72FC6DE}" type="presParOf" srcId="{A34C9AF4-FB90-4C83-9C97-193CAD638D74}" destId="{D36744DA-96B7-4BA8-AFD9-E74F0D7C1AE6}" srcOrd="2" destOrd="0" presId="urn:microsoft.com/office/officeart/2018/2/layout/IconVerticalSolidList"/>
    <dgm:cxn modelId="{64228D18-760F-404C-A171-437951CABCC4}" type="presParOf" srcId="{A34C9AF4-FB90-4C83-9C97-193CAD638D74}" destId="{F5C8DC7C-10E0-46DD-8914-EF915B0C5E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6588CF-EF4F-413B-943F-FABDB4DEE8D4}" type="doc">
      <dgm:prSet loTypeId="urn:microsoft.com/office/officeart/2005/8/layout/default" loCatId="list" qsTypeId="urn:microsoft.com/office/officeart/2005/8/quickstyle/simple2" qsCatId="simple" csTypeId="urn:microsoft.com/office/officeart/2005/8/colors/colorful5" csCatId="colorful" phldr="1"/>
      <dgm:spPr/>
      <dgm:t>
        <a:bodyPr/>
        <a:lstStyle/>
        <a:p>
          <a:endParaRPr lang="en-US"/>
        </a:p>
      </dgm:t>
    </dgm:pt>
    <dgm:pt modelId="{EFBE8B18-8684-4C87-BE30-F5CF3ACC4578}">
      <dgm:prSet phldr="0"/>
      <dgm:spPr/>
      <dgm:t>
        <a:bodyPr/>
        <a:lstStyle/>
        <a:p>
          <a:pPr rtl="0"/>
          <a:r>
            <a:rPr lang="en-US" b="1" dirty="0"/>
            <a:t>Model Conversion</a:t>
          </a:r>
          <a:endParaRPr lang="en-US" dirty="0">
            <a:latin typeface="Calibri Light" panose="020F0302020204030204"/>
          </a:endParaRPr>
        </a:p>
      </dgm:t>
    </dgm:pt>
    <dgm:pt modelId="{0B6DE80E-6328-4FA0-8044-D200D509450F}" type="parTrans" cxnId="{335F6087-75CE-4E17-A1A6-FA97C496AC7C}">
      <dgm:prSet/>
      <dgm:spPr/>
    </dgm:pt>
    <dgm:pt modelId="{0E91F8F5-8684-4174-96F3-2F24C06DB5C1}" type="sibTrans" cxnId="{335F6087-75CE-4E17-A1A6-FA97C496AC7C}">
      <dgm:prSet/>
      <dgm:spPr/>
      <dgm:t>
        <a:bodyPr/>
        <a:lstStyle/>
        <a:p>
          <a:endParaRPr lang="en-US"/>
        </a:p>
      </dgm:t>
    </dgm:pt>
    <dgm:pt modelId="{D96B4BE7-312E-4342-B7F5-80F6FDB0258F}">
      <dgm:prSet phldr="0"/>
      <dgm:spPr/>
      <dgm:t>
        <a:bodyPr/>
        <a:lstStyle/>
        <a:p>
          <a:r>
            <a:rPr lang="en-US" b="1" dirty="0"/>
            <a:t>Model Transfer</a:t>
          </a:r>
        </a:p>
      </dgm:t>
    </dgm:pt>
    <dgm:pt modelId="{BC78B253-F495-474E-BE1A-6D4757C94F6E}" type="parTrans" cxnId="{ED4EAA8F-F60C-49E0-B657-6A3E88EBE7FD}">
      <dgm:prSet/>
      <dgm:spPr/>
    </dgm:pt>
    <dgm:pt modelId="{D2A336D5-4D6C-409F-BD15-E3A42E02738C}" type="sibTrans" cxnId="{ED4EAA8F-F60C-49E0-B657-6A3E88EBE7FD}">
      <dgm:prSet/>
      <dgm:spPr/>
      <dgm:t>
        <a:bodyPr/>
        <a:lstStyle/>
        <a:p>
          <a:endParaRPr lang="en-US"/>
        </a:p>
      </dgm:t>
    </dgm:pt>
    <dgm:pt modelId="{B0DAC781-1BE9-4C73-8899-80D79A6A2AB6}">
      <dgm:prSet phldr="0"/>
      <dgm:spPr/>
      <dgm:t>
        <a:bodyPr/>
        <a:lstStyle/>
        <a:p>
          <a:pPr rtl="0"/>
          <a:r>
            <a:rPr lang="en-US" b="1" dirty="0">
              <a:latin typeface="Calibri Light" panose="020F0302020204030204"/>
            </a:rPr>
            <a:t>Install Runtime</a:t>
          </a:r>
          <a:r>
            <a:rPr lang="en-US" b="1" dirty="0"/>
            <a:t> </a:t>
          </a:r>
          <a:r>
            <a:rPr lang="en-US" b="1" dirty="0">
              <a:latin typeface="Calibri Light" panose="020F0302020204030204"/>
            </a:rPr>
            <a:t>Environment </a:t>
          </a:r>
          <a:endParaRPr lang="en-US" dirty="0"/>
        </a:p>
      </dgm:t>
    </dgm:pt>
    <dgm:pt modelId="{71DFA0A0-D98C-466C-876B-A5ED3F94647E}" type="parTrans" cxnId="{04758C56-CDBA-460F-B323-F10317ABFBDF}">
      <dgm:prSet/>
      <dgm:spPr/>
    </dgm:pt>
    <dgm:pt modelId="{6EEF37DE-A4B5-4996-BE62-03969C615500}" type="sibTrans" cxnId="{04758C56-CDBA-460F-B323-F10317ABFBDF}">
      <dgm:prSet/>
      <dgm:spPr/>
      <dgm:t>
        <a:bodyPr/>
        <a:lstStyle/>
        <a:p>
          <a:endParaRPr lang="en-US"/>
        </a:p>
      </dgm:t>
    </dgm:pt>
    <dgm:pt modelId="{C4216CE7-3B54-4F80-BFCE-235435CD2267}">
      <dgm:prSet phldr="0"/>
      <dgm:spPr/>
      <dgm:t>
        <a:bodyPr/>
        <a:lstStyle/>
        <a:p>
          <a:pPr rtl="0"/>
          <a:r>
            <a:rPr lang="en-US" b="0" dirty="0">
              <a:latin typeface="Calibri Light" panose="020F0302020204030204"/>
            </a:rPr>
            <a:t>Load</a:t>
          </a:r>
          <a:r>
            <a:rPr lang="en-US" dirty="0"/>
            <a:t> and run the model on the Raspberry Pi</a:t>
          </a:r>
          <a:r>
            <a:rPr lang="en-US" dirty="0">
              <a:latin typeface="Calibri Light" panose="020F0302020204030204"/>
            </a:rPr>
            <a:t> </a:t>
          </a:r>
          <a:endParaRPr lang="en-US" dirty="0"/>
        </a:p>
      </dgm:t>
    </dgm:pt>
    <dgm:pt modelId="{5579003C-7D39-49DB-B150-2D38869C1D98}" type="parTrans" cxnId="{7FB92EEA-B90E-4E57-9BCC-85F43B78B603}">
      <dgm:prSet/>
      <dgm:spPr/>
    </dgm:pt>
    <dgm:pt modelId="{6091F4C2-C055-40A1-992A-FC8E059E4E13}" type="sibTrans" cxnId="{7FB92EEA-B90E-4E57-9BCC-85F43B78B603}">
      <dgm:prSet/>
      <dgm:spPr/>
      <dgm:t>
        <a:bodyPr/>
        <a:lstStyle/>
        <a:p>
          <a:endParaRPr lang="en-US"/>
        </a:p>
      </dgm:t>
    </dgm:pt>
    <dgm:pt modelId="{DB12873C-4BCA-43AE-B14C-AD8C8F806719}">
      <dgm:prSet phldr="0"/>
      <dgm:spPr/>
      <dgm:t>
        <a:bodyPr/>
        <a:lstStyle/>
        <a:p>
          <a:r>
            <a:rPr lang="en-US" b="0" dirty="0">
              <a:latin typeface="Calibri Light" panose="020F0302020204030204"/>
            </a:rPr>
            <a:t>Deploy</a:t>
          </a:r>
          <a:r>
            <a:rPr lang="en-US" dirty="0"/>
            <a:t> and integrate the model into the Raspberry </a:t>
          </a:r>
          <a:r>
            <a:rPr lang="en-US" dirty="0">
              <a:latin typeface="Calibri Light" panose="020F0302020204030204"/>
            </a:rPr>
            <a:t>Pi</a:t>
          </a:r>
          <a:endParaRPr lang="en-US" dirty="0"/>
        </a:p>
      </dgm:t>
    </dgm:pt>
    <dgm:pt modelId="{70CA45A6-D2DA-41B8-B891-E63D80E71507}" type="parTrans" cxnId="{7B4F533B-1072-4C7A-AA06-65BA57B1373B}">
      <dgm:prSet/>
      <dgm:spPr/>
    </dgm:pt>
    <dgm:pt modelId="{D806446C-11A7-4EC9-9B8D-067CAC400E07}" type="sibTrans" cxnId="{7B4F533B-1072-4C7A-AA06-65BA57B1373B}">
      <dgm:prSet/>
      <dgm:spPr/>
      <dgm:t>
        <a:bodyPr/>
        <a:lstStyle/>
        <a:p>
          <a:endParaRPr lang="en-US"/>
        </a:p>
      </dgm:t>
    </dgm:pt>
    <dgm:pt modelId="{B54FD49E-B31C-410D-835A-AEA1515C9D56}">
      <dgm:prSet phldr="0"/>
      <dgm:spPr/>
      <dgm:t>
        <a:bodyPr/>
        <a:lstStyle/>
        <a:p>
          <a:pPr rtl="0"/>
          <a:r>
            <a:rPr lang="en-US" b="1" dirty="0">
              <a:latin typeface="Calibri Light" panose="020F0302020204030204"/>
            </a:rPr>
            <a:t>Optimization to ensure efficient performance on Raspberry Pi</a:t>
          </a:r>
          <a:endParaRPr lang="en-US" dirty="0"/>
        </a:p>
      </dgm:t>
    </dgm:pt>
    <dgm:pt modelId="{1FAD429B-3DFA-40CB-81C6-3C51158C3808}" type="parTrans" cxnId="{C356B791-F30F-4A9E-81BC-D2AD05DC822F}">
      <dgm:prSet/>
      <dgm:spPr/>
    </dgm:pt>
    <dgm:pt modelId="{1729206F-616C-4231-9A54-1A9BA3E90FAB}" type="sibTrans" cxnId="{C356B791-F30F-4A9E-81BC-D2AD05DC822F}">
      <dgm:prSet/>
      <dgm:spPr/>
      <dgm:t>
        <a:bodyPr/>
        <a:lstStyle/>
        <a:p>
          <a:endParaRPr lang="en-US"/>
        </a:p>
      </dgm:t>
    </dgm:pt>
    <dgm:pt modelId="{45D65DF8-AF97-4DEA-94F3-25123D0EBEDE}">
      <dgm:prSet phldr="0"/>
      <dgm:spPr/>
      <dgm:t>
        <a:bodyPr/>
        <a:lstStyle/>
        <a:p>
          <a:pPr rtl="0"/>
          <a:r>
            <a:rPr lang="en-US" b="1" dirty="0"/>
            <a:t>Testing</a:t>
          </a:r>
          <a:endParaRPr lang="en-US" dirty="0"/>
        </a:p>
      </dgm:t>
    </dgm:pt>
    <dgm:pt modelId="{0526D78A-03D9-4D3E-BDF0-9232F2EF0F1D}" type="parTrans" cxnId="{38C1DC18-F7E7-4D48-99A1-DC47491FBD77}">
      <dgm:prSet/>
      <dgm:spPr/>
    </dgm:pt>
    <dgm:pt modelId="{88372309-8112-4427-BC31-872CE586709B}" type="sibTrans" cxnId="{38C1DC18-F7E7-4D48-99A1-DC47491FBD77}">
      <dgm:prSet/>
      <dgm:spPr/>
      <dgm:t>
        <a:bodyPr/>
        <a:lstStyle/>
        <a:p>
          <a:endParaRPr lang="en-US"/>
        </a:p>
      </dgm:t>
    </dgm:pt>
    <dgm:pt modelId="{862B0EB1-21B1-4D08-B34E-D7F25EC19211}" type="pres">
      <dgm:prSet presAssocID="{2C6588CF-EF4F-413B-943F-FABDB4DEE8D4}" presName="diagram" presStyleCnt="0">
        <dgm:presLayoutVars>
          <dgm:dir/>
          <dgm:resizeHandles val="exact"/>
        </dgm:presLayoutVars>
      </dgm:prSet>
      <dgm:spPr/>
    </dgm:pt>
    <dgm:pt modelId="{8659F3B0-87D2-4CA1-8D99-0CFB643C265F}" type="pres">
      <dgm:prSet presAssocID="{EFBE8B18-8684-4C87-BE30-F5CF3ACC4578}" presName="node" presStyleLbl="node1" presStyleIdx="0" presStyleCnt="7">
        <dgm:presLayoutVars>
          <dgm:bulletEnabled val="1"/>
        </dgm:presLayoutVars>
      </dgm:prSet>
      <dgm:spPr/>
    </dgm:pt>
    <dgm:pt modelId="{DF9F88A4-0071-481D-86BC-B64BE40B7ED7}" type="pres">
      <dgm:prSet presAssocID="{0E91F8F5-8684-4174-96F3-2F24C06DB5C1}" presName="sibTrans" presStyleCnt="0"/>
      <dgm:spPr/>
    </dgm:pt>
    <dgm:pt modelId="{0F581A09-8256-4A08-8D98-FB0E84C7CD66}" type="pres">
      <dgm:prSet presAssocID="{D96B4BE7-312E-4342-B7F5-80F6FDB0258F}" presName="node" presStyleLbl="node1" presStyleIdx="1" presStyleCnt="7">
        <dgm:presLayoutVars>
          <dgm:bulletEnabled val="1"/>
        </dgm:presLayoutVars>
      </dgm:prSet>
      <dgm:spPr/>
    </dgm:pt>
    <dgm:pt modelId="{EC82D81D-C398-47F7-9AA4-4F450213E6E7}" type="pres">
      <dgm:prSet presAssocID="{D2A336D5-4D6C-409F-BD15-E3A42E02738C}" presName="sibTrans" presStyleCnt="0"/>
      <dgm:spPr/>
    </dgm:pt>
    <dgm:pt modelId="{2D2F0651-4C7B-433C-9225-BB2CD355C7BC}" type="pres">
      <dgm:prSet presAssocID="{B0DAC781-1BE9-4C73-8899-80D79A6A2AB6}" presName="node" presStyleLbl="node1" presStyleIdx="2" presStyleCnt="7">
        <dgm:presLayoutVars>
          <dgm:bulletEnabled val="1"/>
        </dgm:presLayoutVars>
      </dgm:prSet>
      <dgm:spPr/>
    </dgm:pt>
    <dgm:pt modelId="{FA0F0A29-0C28-4036-BC30-6E75A5AFB42B}" type="pres">
      <dgm:prSet presAssocID="{6EEF37DE-A4B5-4996-BE62-03969C615500}" presName="sibTrans" presStyleCnt="0"/>
      <dgm:spPr/>
    </dgm:pt>
    <dgm:pt modelId="{60EA72F6-3002-46F0-BF00-736124B45D8A}" type="pres">
      <dgm:prSet presAssocID="{C4216CE7-3B54-4F80-BFCE-235435CD2267}" presName="node" presStyleLbl="node1" presStyleIdx="3" presStyleCnt="7">
        <dgm:presLayoutVars>
          <dgm:bulletEnabled val="1"/>
        </dgm:presLayoutVars>
      </dgm:prSet>
      <dgm:spPr/>
    </dgm:pt>
    <dgm:pt modelId="{98AAEC0E-1F6F-48A2-911E-1CF1A09F93DE}" type="pres">
      <dgm:prSet presAssocID="{6091F4C2-C055-40A1-992A-FC8E059E4E13}" presName="sibTrans" presStyleCnt="0"/>
      <dgm:spPr/>
    </dgm:pt>
    <dgm:pt modelId="{1FCF65B2-3886-4BC0-8677-D9E3156F4A67}" type="pres">
      <dgm:prSet presAssocID="{DB12873C-4BCA-43AE-B14C-AD8C8F806719}" presName="node" presStyleLbl="node1" presStyleIdx="4" presStyleCnt="7">
        <dgm:presLayoutVars>
          <dgm:bulletEnabled val="1"/>
        </dgm:presLayoutVars>
      </dgm:prSet>
      <dgm:spPr/>
    </dgm:pt>
    <dgm:pt modelId="{7A2BAD2E-DBEE-4E9E-A07D-AACDEFFBC2C9}" type="pres">
      <dgm:prSet presAssocID="{D806446C-11A7-4EC9-9B8D-067CAC400E07}" presName="sibTrans" presStyleCnt="0"/>
      <dgm:spPr/>
    </dgm:pt>
    <dgm:pt modelId="{A119DA78-9BBA-4B93-B4E5-D0ACDA6BCF20}" type="pres">
      <dgm:prSet presAssocID="{B54FD49E-B31C-410D-835A-AEA1515C9D56}" presName="node" presStyleLbl="node1" presStyleIdx="5" presStyleCnt="7">
        <dgm:presLayoutVars>
          <dgm:bulletEnabled val="1"/>
        </dgm:presLayoutVars>
      </dgm:prSet>
      <dgm:spPr/>
    </dgm:pt>
    <dgm:pt modelId="{739E7945-2D11-4B9C-95F2-D17F9825A9F8}" type="pres">
      <dgm:prSet presAssocID="{1729206F-616C-4231-9A54-1A9BA3E90FAB}" presName="sibTrans" presStyleCnt="0"/>
      <dgm:spPr/>
    </dgm:pt>
    <dgm:pt modelId="{25192E4D-B290-49B5-B4FC-03CE1E988340}" type="pres">
      <dgm:prSet presAssocID="{45D65DF8-AF97-4DEA-94F3-25123D0EBEDE}" presName="node" presStyleLbl="node1" presStyleIdx="6" presStyleCnt="7">
        <dgm:presLayoutVars>
          <dgm:bulletEnabled val="1"/>
        </dgm:presLayoutVars>
      </dgm:prSet>
      <dgm:spPr/>
    </dgm:pt>
  </dgm:ptLst>
  <dgm:cxnLst>
    <dgm:cxn modelId="{38C1DC18-F7E7-4D48-99A1-DC47491FBD77}" srcId="{2C6588CF-EF4F-413B-943F-FABDB4DEE8D4}" destId="{45D65DF8-AF97-4DEA-94F3-25123D0EBEDE}" srcOrd="6" destOrd="0" parTransId="{0526D78A-03D9-4D3E-BDF0-9232F2EF0F1D}" sibTransId="{88372309-8112-4427-BC31-872CE586709B}"/>
    <dgm:cxn modelId="{87BC5D37-0ACA-4F6A-9BC4-E0E6877B290F}" type="presOf" srcId="{B54FD49E-B31C-410D-835A-AEA1515C9D56}" destId="{A119DA78-9BBA-4B93-B4E5-D0ACDA6BCF20}" srcOrd="0" destOrd="0" presId="urn:microsoft.com/office/officeart/2005/8/layout/default"/>
    <dgm:cxn modelId="{7B4F533B-1072-4C7A-AA06-65BA57B1373B}" srcId="{2C6588CF-EF4F-413B-943F-FABDB4DEE8D4}" destId="{DB12873C-4BCA-43AE-B14C-AD8C8F806719}" srcOrd="4" destOrd="0" parTransId="{70CA45A6-D2DA-41B8-B891-E63D80E71507}" sibTransId="{D806446C-11A7-4EC9-9B8D-067CAC400E07}"/>
    <dgm:cxn modelId="{976F956A-61FE-4FF4-8E8A-FFBF99E09E3D}" type="presOf" srcId="{2C6588CF-EF4F-413B-943F-FABDB4DEE8D4}" destId="{862B0EB1-21B1-4D08-B34E-D7F25EC19211}" srcOrd="0" destOrd="0" presId="urn:microsoft.com/office/officeart/2005/8/layout/default"/>
    <dgm:cxn modelId="{DCF89E51-488C-4684-886B-DF79500AE2AF}" type="presOf" srcId="{EFBE8B18-8684-4C87-BE30-F5CF3ACC4578}" destId="{8659F3B0-87D2-4CA1-8D99-0CFB643C265F}" srcOrd="0" destOrd="0" presId="urn:microsoft.com/office/officeart/2005/8/layout/default"/>
    <dgm:cxn modelId="{C4D0AE75-2082-471E-9EE0-354A39E20404}" type="presOf" srcId="{45D65DF8-AF97-4DEA-94F3-25123D0EBEDE}" destId="{25192E4D-B290-49B5-B4FC-03CE1E988340}" srcOrd="0" destOrd="0" presId="urn:microsoft.com/office/officeart/2005/8/layout/default"/>
    <dgm:cxn modelId="{04758C56-CDBA-460F-B323-F10317ABFBDF}" srcId="{2C6588CF-EF4F-413B-943F-FABDB4DEE8D4}" destId="{B0DAC781-1BE9-4C73-8899-80D79A6A2AB6}" srcOrd="2" destOrd="0" parTransId="{71DFA0A0-D98C-466C-876B-A5ED3F94647E}" sibTransId="{6EEF37DE-A4B5-4996-BE62-03969C615500}"/>
    <dgm:cxn modelId="{0C996682-89D2-4363-95C7-9312F4FF3872}" type="presOf" srcId="{C4216CE7-3B54-4F80-BFCE-235435CD2267}" destId="{60EA72F6-3002-46F0-BF00-736124B45D8A}" srcOrd="0" destOrd="0" presId="urn:microsoft.com/office/officeart/2005/8/layout/default"/>
    <dgm:cxn modelId="{335F6087-75CE-4E17-A1A6-FA97C496AC7C}" srcId="{2C6588CF-EF4F-413B-943F-FABDB4DEE8D4}" destId="{EFBE8B18-8684-4C87-BE30-F5CF3ACC4578}" srcOrd="0" destOrd="0" parTransId="{0B6DE80E-6328-4FA0-8044-D200D509450F}" sibTransId="{0E91F8F5-8684-4174-96F3-2F24C06DB5C1}"/>
    <dgm:cxn modelId="{017F378B-C1A4-4031-A807-823349883D7C}" type="presOf" srcId="{DB12873C-4BCA-43AE-B14C-AD8C8F806719}" destId="{1FCF65B2-3886-4BC0-8677-D9E3156F4A67}" srcOrd="0" destOrd="0" presId="urn:microsoft.com/office/officeart/2005/8/layout/default"/>
    <dgm:cxn modelId="{ED4EAA8F-F60C-49E0-B657-6A3E88EBE7FD}" srcId="{2C6588CF-EF4F-413B-943F-FABDB4DEE8D4}" destId="{D96B4BE7-312E-4342-B7F5-80F6FDB0258F}" srcOrd="1" destOrd="0" parTransId="{BC78B253-F495-474E-BE1A-6D4757C94F6E}" sibTransId="{D2A336D5-4D6C-409F-BD15-E3A42E02738C}"/>
    <dgm:cxn modelId="{C356B791-F30F-4A9E-81BC-D2AD05DC822F}" srcId="{2C6588CF-EF4F-413B-943F-FABDB4DEE8D4}" destId="{B54FD49E-B31C-410D-835A-AEA1515C9D56}" srcOrd="5" destOrd="0" parTransId="{1FAD429B-3DFA-40CB-81C6-3C51158C3808}" sibTransId="{1729206F-616C-4231-9A54-1A9BA3E90FAB}"/>
    <dgm:cxn modelId="{E2AABBC8-9592-4D1F-91F8-BECE7B377E69}" type="presOf" srcId="{B0DAC781-1BE9-4C73-8899-80D79A6A2AB6}" destId="{2D2F0651-4C7B-433C-9225-BB2CD355C7BC}" srcOrd="0" destOrd="0" presId="urn:microsoft.com/office/officeart/2005/8/layout/default"/>
    <dgm:cxn modelId="{7FB92EEA-B90E-4E57-9BCC-85F43B78B603}" srcId="{2C6588CF-EF4F-413B-943F-FABDB4DEE8D4}" destId="{C4216CE7-3B54-4F80-BFCE-235435CD2267}" srcOrd="3" destOrd="0" parTransId="{5579003C-7D39-49DB-B150-2D38869C1D98}" sibTransId="{6091F4C2-C055-40A1-992A-FC8E059E4E13}"/>
    <dgm:cxn modelId="{CB1341FA-28C6-490F-9734-33F419627819}" type="presOf" srcId="{D96B4BE7-312E-4342-B7F5-80F6FDB0258F}" destId="{0F581A09-8256-4A08-8D98-FB0E84C7CD66}" srcOrd="0" destOrd="0" presId="urn:microsoft.com/office/officeart/2005/8/layout/default"/>
    <dgm:cxn modelId="{4102491F-1E65-4E3E-828D-E139F2D2FDB0}" type="presParOf" srcId="{862B0EB1-21B1-4D08-B34E-D7F25EC19211}" destId="{8659F3B0-87D2-4CA1-8D99-0CFB643C265F}" srcOrd="0" destOrd="0" presId="urn:microsoft.com/office/officeart/2005/8/layout/default"/>
    <dgm:cxn modelId="{4383E738-E385-4E3B-AB26-426821BB13AC}" type="presParOf" srcId="{862B0EB1-21B1-4D08-B34E-D7F25EC19211}" destId="{DF9F88A4-0071-481D-86BC-B64BE40B7ED7}" srcOrd="1" destOrd="0" presId="urn:microsoft.com/office/officeart/2005/8/layout/default"/>
    <dgm:cxn modelId="{453691C5-FDB5-4095-8CAD-7C26A1364AE5}" type="presParOf" srcId="{862B0EB1-21B1-4D08-B34E-D7F25EC19211}" destId="{0F581A09-8256-4A08-8D98-FB0E84C7CD66}" srcOrd="2" destOrd="0" presId="urn:microsoft.com/office/officeart/2005/8/layout/default"/>
    <dgm:cxn modelId="{85E3FF37-CB46-4D69-864B-6656364291B0}" type="presParOf" srcId="{862B0EB1-21B1-4D08-B34E-D7F25EC19211}" destId="{EC82D81D-C398-47F7-9AA4-4F450213E6E7}" srcOrd="3" destOrd="0" presId="urn:microsoft.com/office/officeart/2005/8/layout/default"/>
    <dgm:cxn modelId="{B27296E9-EF1B-4C5F-B2D1-0C40472BE516}" type="presParOf" srcId="{862B0EB1-21B1-4D08-B34E-D7F25EC19211}" destId="{2D2F0651-4C7B-433C-9225-BB2CD355C7BC}" srcOrd="4" destOrd="0" presId="urn:microsoft.com/office/officeart/2005/8/layout/default"/>
    <dgm:cxn modelId="{849F6018-4D00-4A7C-A329-807F2CD0519E}" type="presParOf" srcId="{862B0EB1-21B1-4D08-B34E-D7F25EC19211}" destId="{FA0F0A29-0C28-4036-BC30-6E75A5AFB42B}" srcOrd="5" destOrd="0" presId="urn:microsoft.com/office/officeart/2005/8/layout/default"/>
    <dgm:cxn modelId="{991D95BE-E645-4077-B8A0-49E412042218}" type="presParOf" srcId="{862B0EB1-21B1-4D08-B34E-D7F25EC19211}" destId="{60EA72F6-3002-46F0-BF00-736124B45D8A}" srcOrd="6" destOrd="0" presId="urn:microsoft.com/office/officeart/2005/8/layout/default"/>
    <dgm:cxn modelId="{67131497-1D98-4C84-9CB5-67785FF85229}" type="presParOf" srcId="{862B0EB1-21B1-4D08-B34E-D7F25EC19211}" destId="{98AAEC0E-1F6F-48A2-911E-1CF1A09F93DE}" srcOrd="7" destOrd="0" presId="urn:microsoft.com/office/officeart/2005/8/layout/default"/>
    <dgm:cxn modelId="{F9328A26-CA25-4B85-B6BF-81F114D0BA96}" type="presParOf" srcId="{862B0EB1-21B1-4D08-B34E-D7F25EC19211}" destId="{1FCF65B2-3886-4BC0-8677-D9E3156F4A67}" srcOrd="8" destOrd="0" presId="urn:microsoft.com/office/officeart/2005/8/layout/default"/>
    <dgm:cxn modelId="{B2677DC8-5E3A-469E-9266-50F5EE48719A}" type="presParOf" srcId="{862B0EB1-21B1-4D08-B34E-D7F25EC19211}" destId="{7A2BAD2E-DBEE-4E9E-A07D-AACDEFFBC2C9}" srcOrd="9" destOrd="0" presId="urn:microsoft.com/office/officeart/2005/8/layout/default"/>
    <dgm:cxn modelId="{08FD224E-F9C0-4D90-8C0A-889D044FF137}" type="presParOf" srcId="{862B0EB1-21B1-4D08-B34E-D7F25EC19211}" destId="{A119DA78-9BBA-4B93-B4E5-D0ACDA6BCF20}" srcOrd="10" destOrd="0" presId="urn:microsoft.com/office/officeart/2005/8/layout/default"/>
    <dgm:cxn modelId="{094AAF21-0101-4ADC-9127-ED82749DD805}" type="presParOf" srcId="{862B0EB1-21B1-4D08-B34E-D7F25EC19211}" destId="{739E7945-2D11-4B9C-95F2-D17F9825A9F8}" srcOrd="11" destOrd="0" presId="urn:microsoft.com/office/officeart/2005/8/layout/default"/>
    <dgm:cxn modelId="{F79750EB-4E54-4684-8278-B413D6518559}" type="presParOf" srcId="{862B0EB1-21B1-4D08-B34E-D7F25EC19211}" destId="{25192E4D-B290-49B5-B4FC-03CE1E98834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95687-37E4-408E-9B5C-24E78967264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C3B36E-9800-4F8F-B190-CD14095A52B9}">
      <dgm:prSet/>
      <dgm:spPr/>
      <dgm:t>
        <a:bodyPr/>
        <a:lstStyle/>
        <a:p>
          <a:pPr>
            <a:lnSpc>
              <a:spcPct val="100000"/>
            </a:lnSpc>
            <a:defRPr cap="all"/>
          </a:pPr>
          <a:r>
            <a:rPr lang="en-US"/>
            <a:t>QUESTIONS?</a:t>
          </a:r>
        </a:p>
      </dgm:t>
    </dgm:pt>
    <dgm:pt modelId="{99BBAB1F-BFA8-4C90-A1ED-378ABDE61D3D}" type="parTrans" cxnId="{3C6DA695-A224-4FE8-A9CD-9BA8D7C9CFB4}">
      <dgm:prSet/>
      <dgm:spPr/>
      <dgm:t>
        <a:bodyPr/>
        <a:lstStyle/>
        <a:p>
          <a:endParaRPr lang="en-US"/>
        </a:p>
      </dgm:t>
    </dgm:pt>
    <dgm:pt modelId="{202E23E2-520F-4792-8287-659819B9E55E}" type="sibTrans" cxnId="{3C6DA695-A224-4FE8-A9CD-9BA8D7C9CFB4}">
      <dgm:prSet/>
      <dgm:spPr/>
      <dgm:t>
        <a:bodyPr/>
        <a:lstStyle/>
        <a:p>
          <a:endParaRPr lang="en-US"/>
        </a:p>
      </dgm:t>
    </dgm:pt>
    <dgm:pt modelId="{6BE8FF38-0105-4156-A1FD-5F21963F9D09}">
      <dgm:prSet/>
      <dgm:spPr/>
      <dgm:t>
        <a:bodyPr/>
        <a:lstStyle/>
        <a:p>
          <a:pPr>
            <a:lnSpc>
              <a:spcPct val="100000"/>
            </a:lnSpc>
            <a:defRPr cap="all"/>
          </a:pPr>
          <a:r>
            <a:rPr lang="en-US"/>
            <a:t>FEEDBACK?</a:t>
          </a:r>
        </a:p>
      </dgm:t>
    </dgm:pt>
    <dgm:pt modelId="{04007E7A-49BD-4877-BF3D-334C0449972C}" type="parTrans" cxnId="{659E57AF-0D7F-4F67-9228-0CC58B6E02A5}">
      <dgm:prSet/>
      <dgm:spPr/>
      <dgm:t>
        <a:bodyPr/>
        <a:lstStyle/>
        <a:p>
          <a:endParaRPr lang="en-US"/>
        </a:p>
      </dgm:t>
    </dgm:pt>
    <dgm:pt modelId="{75FB3D29-1108-4453-9AAE-2FBF06507CC8}" type="sibTrans" cxnId="{659E57AF-0D7F-4F67-9228-0CC58B6E02A5}">
      <dgm:prSet/>
      <dgm:spPr/>
      <dgm:t>
        <a:bodyPr/>
        <a:lstStyle/>
        <a:p>
          <a:endParaRPr lang="en-US"/>
        </a:p>
      </dgm:t>
    </dgm:pt>
    <dgm:pt modelId="{4527A8D0-1413-4F09-81A3-9B67522A60F3}">
      <dgm:prSet phldr="0"/>
      <dgm:spPr/>
      <dgm:t>
        <a:bodyPr/>
        <a:lstStyle/>
        <a:p>
          <a:pPr>
            <a:lnSpc>
              <a:spcPct val="100000"/>
            </a:lnSpc>
            <a:defRPr cap="all"/>
          </a:pPr>
          <a:r>
            <a:rPr lang="en-US">
              <a:latin typeface="Calibri Light" panose="020F0302020204030204"/>
            </a:rPr>
            <a:t>THANK YOU FOR YOUR ATTENTION</a:t>
          </a:r>
        </a:p>
      </dgm:t>
    </dgm:pt>
    <dgm:pt modelId="{29D69308-F6D9-4332-996F-A0DD6426726E}" type="parTrans" cxnId="{4B1A934E-B18A-4201-B235-775655D0EF64}">
      <dgm:prSet/>
      <dgm:spPr/>
    </dgm:pt>
    <dgm:pt modelId="{7A6CCF12-421A-41B4-877F-CB9E269E1DFC}" type="sibTrans" cxnId="{4B1A934E-B18A-4201-B235-775655D0EF64}">
      <dgm:prSet/>
      <dgm:spPr/>
    </dgm:pt>
    <dgm:pt modelId="{1784EDAA-D0F3-4035-B21F-601942D782CD}" type="pres">
      <dgm:prSet presAssocID="{D8A95687-37E4-408E-9B5C-24E789672649}" presName="root" presStyleCnt="0">
        <dgm:presLayoutVars>
          <dgm:dir/>
          <dgm:resizeHandles val="exact"/>
        </dgm:presLayoutVars>
      </dgm:prSet>
      <dgm:spPr/>
    </dgm:pt>
    <dgm:pt modelId="{14B005C3-8369-4BB2-8368-9076452F970E}" type="pres">
      <dgm:prSet presAssocID="{AAC3B36E-9800-4F8F-B190-CD14095A52B9}" presName="compNode" presStyleCnt="0"/>
      <dgm:spPr/>
    </dgm:pt>
    <dgm:pt modelId="{0C3BD629-98B6-4A46-8DDB-C2E7CE600922}" type="pres">
      <dgm:prSet presAssocID="{AAC3B36E-9800-4F8F-B190-CD14095A52B9}" presName="iconBgRect" presStyleLbl="bgShp" presStyleIdx="0" presStyleCnt="3"/>
      <dgm:spPr>
        <a:prstGeom prst="round2DiagRect">
          <a:avLst>
            <a:gd name="adj1" fmla="val 29727"/>
            <a:gd name="adj2" fmla="val 0"/>
          </a:avLst>
        </a:prstGeom>
      </dgm:spPr>
    </dgm:pt>
    <dgm:pt modelId="{75AE9509-917E-42DB-AC5E-8A33C5C8F155}" type="pres">
      <dgm:prSet presAssocID="{AAC3B36E-9800-4F8F-B190-CD14095A52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043A2E5F-2A59-4A43-BCDD-82467D848412}" type="pres">
      <dgm:prSet presAssocID="{AAC3B36E-9800-4F8F-B190-CD14095A52B9}" presName="spaceRect" presStyleCnt="0"/>
      <dgm:spPr/>
    </dgm:pt>
    <dgm:pt modelId="{904F05F1-57C0-4C4F-979C-411E2121B79C}" type="pres">
      <dgm:prSet presAssocID="{AAC3B36E-9800-4F8F-B190-CD14095A52B9}" presName="textRect" presStyleLbl="revTx" presStyleIdx="0" presStyleCnt="3">
        <dgm:presLayoutVars>
          <dgm:chMax val="1"/>
          <dgm:chPref val="1"/>
        </dgm:presLayoutVars>
      </dgm:prSet>
      <dgm:spPr/>
    </dgm:pt>
    <dgm:pt modelId="{20FBE217-A7DA-45FF-B12F-664EE579A398}" type="pres">
      <dgm:prSet presAssocID="{202E23E2-520F-4792-8287-659819B9E55E}" presName="sibTrans" presStyleCnt="0"/>
      <dgm:spPr/>
    </dgm:pt>
    <dgm:pt modelId="{0407D6B0-293B-4A23-879A-484B7BA471CC}" type="pres">
      <dgm:prSet presAssocID="{6BE8FF38-0105-4156-A1FD-5F21963F9D09}" presName="compNode" presStyleCnt="0"/>
      <dgm:spPr/>
    </dgm:pt>
    <dgm:pt modelId="{DCE89AD1-A710-4CF9-840C-02B3527BAA29}" type="pres">
      <dgm:prSet presAssocID="{6BE8FF38-0105-4156-A1FD-5F21963F9D09}" presName="iconBgRect" presStyleLbl="bgShp" presStyleIdx="1" presStyleCnt="3"/>
      <dgm:spPr>
        <a:prstGeom prst="round2DiagRect">
          <a:avLst>
            <a:gd name="adj1" fmla="val 29727"/>
            <a:gd name="adj2" fmla="val 0"/>
          </a:avLst>
        </a:prstGeom>
      </dgm:spPr>
    </dgm:pt>
    <dgm:pt modelId="{5CC614C3-4AF6-42A0-A39B-6CB503F98F73}" type="pres">
      <dgm:prSet presAssocID="{6BE8FF38-0105-4156-A1FD-5F21963F9D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3822E0B-CDCC-434A-A863-1D86F5BBB08C}" type="pres">
      <dgm:prSet presAssocID="{6BE8FF38-0105-4156-A1FD-5F21963F9D09}" presName="spaceRect" presStyleCnt="0"/>
      <dgm:spPr/>
    </dgm:pt>
    <dgm:pt modelId="{C7C16C0C-1344-4C15-A29C-677E172FC5CB}" type="pres">
      <dgm:prSet presAssocID="{6BE8FF38-0105-4156-A1FD-5F21963F9D09}" presName="textRect" presStyleLbl="revTx" presStyleIdx="1" presStyleCnt="3">
        <dgm:presLayoutVars>
          <dgm:chMax val="1"/>
          <dgm:chPref val="1"/>
        </dgm:presLayoutVars>
      </dgm:prSet>
      <dgm:spPr/>
    </dgm:pt>
    <dgm:pt modelId="{0DBACE33-81A2-44E0-8801-A9145DCDEAE0}" type="pres">
      <dgm:prSet presAssocID="{75FB3D29-1108-4453-9AAE-2FBF06507CC8}" presName="sibTrans" presStyleCnt="0"/>
      <dgm:spPr/>
    </dgm:pt>
    <dgm:pt modelId="{451DAD49-376D-4284-84AE-62A6D8F1BDE9}" type="pres">
      <dgm:prSet presAssocID="{4527A8D0-1413-4F09-81A3-9B67522A60F3}" presName="compNode" presStyleCnt="0"/>
      <dgm:spPr/>
    </dgm:pt>
    <dgm:pt modelId="{7E74FB18-9986-42B7-98EA-50E10F43DDB2}" type="pres">
      <dgm:prSet presAssocID="{4527A8D0-1413-4F09-81A3-9B67522A60F3}" presName="iconBgRect" presStyleLbl="bgShp" presStyleIdx="2" presStyleCnt="3"/>
      <dgm:spPr>
        <a:prstGeom prst="round2DiagRect">
          <a:avLst>
            <a:gd name="adj1" fmla="val 29727"/>
            <a:gd name="adj2" fmla="val 0"/>
          </a:avLst>
        </a:prstGeom>
      </dgm:spPr>
    </dgm:pt>
    <dgm:pt modelId="{340DEAB8-50C1-4C51-9D9B-0325CAEB4C78}" type="pres">
      <dgm:prSet presAssocID="{4527A8D0-1413-4F09-81A3-9B67522A60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61370A60-BB35-4FCA-BD8D-305411881ECF}" type="pres">
      <dgm:prSet presAssocID="{4527A8D0-1413-4F09-81A3-9B67522A60F3}" presName="spaceRect" presStyleCnt="0"/>
      <dgm:spPr/>
    </dgm:pt>
    <dgm:pt modelId="{DAFDD942-0DBA-44DB-9401-3288221E3D80}" type="pres">
      <dgm:prSet presAssocID="{4527A8D0-1413-4F09-81A3-9B67522A60F3}" presName="textRect" presStyleLbl="revTx" presStyleIdx="2" presStyleCnt="3">
        <dgm:presLayoutVars>
          <dgm:chMax val="1"/>
          <dgm:chPref val="1"/>
        </dgm:presLayoutVars>
      </dgm:prSet>
      <dgm:spPr/>
    </dgm:pt>
  </dgm:ptLst>
  <dgm:cxnLst>
    <dgm:cxn modelId="{068F9827-CA21-4F00-9B4B-F7F83E112EF3}" type="presOf" srcId="{D8A95687-37E4-408E-9B5C-24E789672649}" destId="{1784EDAA-D0F3-4035-B21F-601942D782CD}" srcOrd="0" destOrd="0" presId="urn:microsoft.com/office/officeart/2018/5/layout/IconLeafLabelList"/>
    <dgm:cxn modelId="{4B1A934E-B18A-4201-B235-775655D0EF64}" srcId="{D8A95687-37E4-408E-9B5C-24E789672649}" destId="{4527A8D0-1413-4F09-81A3-9B67522A60F3}" srcOrd="2" destOrd="0" parTransId="{29D69308-F6D9-4332-996F-A0DD6426726E}" sibTransId="{7A6CCF12-421A-41B4-877F-CB9E269E1DFC}"/>
    <dgm:cxn modelId="{3E622886-1DB4-4672-9FE9-1DF95AEAB452}" type="presOf" srcId="{4527A8D0-1413-4F09-81A3-9B67522A60F3}" destId="{DAFDD942-0DBA-44DB-9401-3288221E3D80}" srcOrd="0" destOrd="0" presId="urn:microsoft.com/office/officeart/2018/5/layout/IconLeafLabelList"/>
    <dgm:cxn modelId="{3C6DA695-A224-4FE8-A9CD-9BA8D7C9CFB4}" srcId="{D8A95687-37E4-408E-9B5C-24E789672649}" destId="{AAC3B36E-9800-4F8F-B190-CD14095A52B9}" srcOrd="0" destOrd="0" parTransId="{99BBAB1F-BFA8-4C90-A1ED-378ABDE61D3D}" sibTransId="{202E23E2-520F-4792-8287-659819B9E55E}"/>
    <dgm:cxn modelId="{659E57AF-0D7F-4F67-9228-0CC58B6E02A5}" srcId="{D8A95687-37E4-408E-9B5C-24E789672649}" destId="{6BE8FF38-0105-4156-A1FD-5F21963F9D09}" srcOrd="1" destOrd="0" parTransId="{04007E7A-49BD-4877-BF3D-334C0449972C}" sibTransId="{75FB3D29-1108-4453-9AAE-2FBF06507CC8}"/>
    <dgm:cxn modelId="{1DBB33C4-9960-4666-AFB0-D3EEDEC53322}" type="presOf" srcId="{AAC3B36E-9800-4F8F-B190-CD14095A52B9}" destId="{904F05F1-57C0-4C4F-979C-411E2121B79C}" srcOrd="0" destOrd="0" presId="urn:microsoft.com/office/officeart/2018/5/layout/IconLeafLabelList"/>
    <dgm:cxn modelId="{408973C7-C392-4F96-9BEB-A424104FC33D}" type="presOf" srcId="{6BE8FF38-0105-4156-A1FD-5F21963F9D09}" destId="{C7C16C0C-1344-4C15-A29C-677E172FC5CB}" srcOrd="0" destOrd="0" presId="urn:microsoft.com/office/officeart/2018/5/layout/IconLeafLabelList"/>
    <dgm:cxn modelId="{510C32B5-C952-459B-BD3B-98DE5E710CD8}" type="presParOf" srcId="{1784EDAA-D0F3-4035-B21F-601942D782CD}" destId="{14B005C3-8369-4BB2-8368-9076452F970E}" srcOrd="0" destOrd="0" presId="urn:microsoft.com/office/officeart/2018/5/layout/IconLeafLabelList"/>
    <dgm:cxn modelId="{F9169665-B909-4DD6-8144-44936C86DF9B}" type="presParOf" srcId="{14B005C3-8369-4BB2-8368-9076452F970E}" destId="{0C3BD629-98B6-4A46-8DDB-C2E7CE600922}" srcOrd="0" destOrd="0" presId="urn:microsoft.com/office/officeart/2018/5/layout/IconLeafLabelList"/>
    <dgm:cxn modelId="{D7843E61-9C94-4733-A587-D22837AD4628}" type="presParOf" srcId="{14B005C3-8369-4BB2-8368-9076452F970E}" destId="{75AE9509-917E-42DB-AC5E-8A33C5C8F155}" srcOrd="1" destOrd="0" presId="urn:microsoft.com/office/officeart/2018/5/layout/IconLeafLabelList"/>
    <dgm:cxn modelId="{6E3537F9-E287-49CA-9453-2BD64C92C694}" type="presParOf" srcId="{14B005C3-8369-4BB2-8368-9076452F970E}" destId="{043A2E5F-2A59-4A43-BCDD-82467D848412}" srcOrd="2" destOrd="0" presId="urn:microsoft.com/office/officeart/2018/5/layout/IconLeafLabelList"/>
    <dgm:cxn modelId="{0BD61CE3-2E31-4B6A-BD17-49407AC4579E}" type="presParOf" srcId="{14B005C3-8369-4BB2-8368-9076452F970E}" destId="{904F05F1-57C0-4C4F-979C-411E2121B79C}" srcOrd="3" destOrd="0" presId="urn:microsoft.com/office/officeart/2018/5/layout/IconLeafLabelList"/>
    <dgm:cxn modelId="{C82070EC-52C6-46D7-B27E-8EEE36CB01C6}" type="presParOf" srcId="{1784EDAA-D0F3-4035-B21F-601942D782CD}" destId="{20FBE217-A7DA-45FF-B12F-664EE579A398}" srcOrd="1" destOrd="0" presId="urn:microsoft.com/office/officeart/2018/5/layout/IconLeafLabelList"/>
    <dgm:cxn modelId="{D94DFD3F-065D-428E-B1F5-D4A5A7BF422E}" type="presParOf" srcId="{1784EDAA-D0F3-4035-B21F-601942D782CD}" destId="{0407D6B0-293B-4A23-879A-484B7BA471CC}" srcOrd="2" destOrd="0" presId="urn:microsoft.com/office/officeart/2018/5/layout/IconLeafLabelList"/>
    <dgm:cxn modelId="{17AAC01A-FC8F-4BE4-B2F6-EEACD75B5B9F}" type="presParOf" srcId="{0407D6B0-293B-4A23-879A-484B7BA471CC}" destId="{DCE89AD1-A710-4CF9-840C-02B3527BAA29}" srcOrd="0" destOrd="0" presId="urn:microsoft.com/office/officeart/2018/5/layout/IconLeafLabelList"/>
    <dgm:cxn modelId="{B7235914-7147-44C5-9BC5-CF27B7AF2083}" type="presParOf" srcId="{0407D6B0-293B-4A23-879A-484B7BA471CC}" destId="{5CC614C3-4AF6-42A0-A39B-6CB503F98F73}" srcOrd="1" destOrd="0" presId="urn:microsoft.com/office/officeart/2018/5/layout/IconLeafLabelList"/>
    <dgm:cxn modelId="{A46FFF79-B436-44C0-BC38-54F1E16CEAA3}" type="presParOf" srcId="{0407D6B0-293B-4A23-879A-484B7BA471CC}" destId="{93822E0B-CDCC-434A-A863-1D86F5BBB08C}" srcOrd="2" destOrd="0" presId="urn:microsoft.com/office/officeart/2018/5/layout/IconLeafLabelList"/>
    <dgm:cxn modelId="{D0275AF2-B827-4891-9CA4-421BED99AE6D}" type="presParOf" srcId="{0407D6B0-293B-4A23-879A-484B7BA471CC}" destId="{C7C16C0C-1344-4C15-A29C-677E172FC5CB}" srcOrd="3" destOrd="0" presId="urn:microsoft.com/office/officeart/2018/5/layout/IconLeafLabelList"/>
    <dgm:cxn modelId="{C15254EB-53C9-4290-A1D2-5B127CA18EE1}" type="presParOf" srcId="{1784EDAA-D0F3-4035-B21F-601942D782CD}" destId="{0DBACE33-81A2-44E0-8801-A9145DCDEAE0}" srcOrd="3" destOrd="0" presId="urn:microsoft.com/office/officeart/2018/5/layout/IconLeafLabelList"/>
    <dgm:cxn modelId="{D697D0B4-7611-4DBA-9869-65020010D649}" type="presParOf" srcId="{1784EDAA-D0F3-4035-B21F-601942D782CD}" destId="{451DAD49-376D-4284-84AE-62A6D8F1BDE9}" srcOrd="4" destOrd="0" presId="urn:microsoft.com/office/officeart/2018/5/layout/IconLeafLabelList"/>
    <dgm:cxn modelId="{62B7A79E-7C57-4AD4-8137-3D75F64AAD82}" type="presParOf" srcId="{451DAD49-376D-4284-84AE-62A6D8F1BDE9}" destId="{7E74FB18-9986-42B7-98EA-50E10F43DDB2}" srcOrd="0" destOrd="0" presId="urn:microsoft.com/office/officeart/2018/5/layout/IconLeafLabelList"/>
    <dgm:cxn modelId="{B963075B-5466-4F57-8511-39534E1F4EAD}" type="presParOf" srcId="{451DAD49-376D-4284-84AE-62A6D8F1BDE9}" destId="{340DEAB8-50C1-4C51-9D9B-0325CAEB4C78}" srcOrd="1" destOrd="0" presId="urn:microsoft.com/office/officeart/2018/5/layout/IconLeafLabelList"/>
    <dgm:cxn modelId="{511A3A81-CCDA-4E62-9CEE-CED7B05FB00C}" type="presParOf" srcId="{451DAD49-376D-4284-84AE-62A6D8F1BDE9}" destId="{61370A60-BB35-4FCA-BD8D-305411881ECF}" srcOrd="2" destOrd="0" presId="urn:microsoft.com/office/officeart/2018/5/layout/IconLeafLabelList"/>
    <dgm:cxn modelId="{932AA433-E6DC-4AE4-8713-C06A1B4CB978}" type="presParOf" srcId="{451DAD49-376D-4284-84AE-62A6D8F1BDE9}" destId="{DAFDD942-0DBA-44DB-9401-3288221E3D8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0B63D-9D96-4211-AA55-073072600475}">
      <dsp:nvSpPr>
        <dsp:cNvPr id="0" name=""/>
        <dsp:cNvSpPr/>
      </dsp:nvSpPr>
      <dsp:spPr>
        <a:xfrm>
          <a:off x="582645"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Data Collection</a:t>
          </a:r>
          <a:endParaRPr lang="en-US" sz="2600" kern="1200"/>
        </a:p>
      </dsp:txBody>
      <dsp:txXfrm>
        <a:off x="582645" y="1178"/>
        <a:ext cx="2174490" cy="1304694"/>
      </dsp:txXfrm>
    </dsp:sp>
    <dsp:sp modelId="{738AE4CF-C376-4B25-884B-915A7DCE0719}">
      <dsp:nvSpPr>
        <dsp:cNvPr id="0" name=""/>
        <dsp:cNvSpPr/>
      </dsp:nvSpPr>
      <dsp:spPr>
        <a:xfrm>
          <a:off x="2974584" y="1178"/>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Data Preprocessing</a:t>
          </a:r>
          <a:endParaRPr lang="en-US" sz="2600" kern="1200"/>
        </a:p>
      </dsp:txBody>
      <dsp:txXfrm>
        <a:off x="2974584" y="1178"/>
        <a:ext cx="2174490" cy="1304694"/>
      </dsp:txXfrm>
    </dsp:sp>
    <dsp:sp modelId="{3E27A98E-9635-46B9-8EA4-A736E6234F98}">
      <dsp:nvSpPr>
        <dsp:cNvPr id="0" name=""/>
        <dsp:cNvSpPr/>
      </dsp:nvSpPr>
      <dsp:spPr>
        <a:xfrm>
          <a:off x="5366524" y="1178"/>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Classifier Selection</a:t>
          </a:r>
          <a:endParaRPr lang="en-US" sz="2600" kern="1200"/>
        </a:p>
      </dsp:txBody>
      <dsp:txXfrm>
        <a:off x="5366524" y="1178"/>
        <a:ext cx="2174490" cy="1304694"/>
      </dsp:txXfrm>
    </dsp:sp>
    <dsp:sp modelId="{5CF5CB9E-22A4-485B-B396-2077FE2D079A}">
      <dsp:nvSpPr>
        <dsp:cNvPr id="0" name=""/>
        <dsp:cNvSpPr/>
      </dsp:nvSpPr>
      <dsp:spPr>
        <a:xfrm>
          <a:off x="7758464"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Data Splitting</a:t>
          </a:r>
          <a:endParaRPr lang="en-US" sz="2600" kern="1200"/>
        </a:p>
      </dsp:txBody>
      <dsp:txXfrm>
        <a:off x="7758464" y="1178"/>
        <a:ext cx="2174490" cy="1304694"/>
      </dsp:txXfrm>
    </dsp:sp>
    <dsp:sp modelId="{EAC720AB-C71A-430D-8185-B6B73D792709}">
      <dsp:nvSpPr>
        <dsp:cNvPr id="0" name=""/>
        <dsp:cNvSpPr/>
      </dsp:nvSpPr>
      <dsp:spPr>
        <a:xfrm>
          <a:off x="582645" y="1523321"/>
          <a:ext cx="2174490" cy="1304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Training and Evaluation</a:t>
          </a:r>
          <a:endParaRPr lang="en-US" sz="2600" kern="1200"/>
        </a:p>
      </dsp:txBody>
      <dsp:txXfrm>
        <a:off x="582645" y="1523321"/>
        <a:ext cx="2174490" cy="1304694"/>
      </dsp:txXfrm>
    </dsp:sp>
    <dsp:sp modelId="{2A646CE1-B42E-45F3-844F-4D122052B7B6}">
      <dsp:nvSpPr>
        <dsp:cNvPr id="0" name=""/>
        <dsp:cNvSpPr/>
      </dsp:nvSpPr>
      <dsp:spPr>
        <a:xfrm>
          <a:off x="297458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Model Optimization</a:t>
          </a:r>
          <a:endParaRPr lang="en-US" sz="2600" kern="1200"/>
        </a:p>
      </dsp:txBody>
      <dsp:txXfrm>
        <a:off x="2974584" y="1523321"/>
        <a:ext cx="2174490" cy="1304694"/>
      </dsp:txXfrm>
    </dsp:sp>
    <dsp:sp modelId="{A737921C-3419-44C2-A095-373679B61C64}">
      <dsp:nvSpPr>
        <dsp:cNvPr id="0" name=""/>
        <dsp:cNvSpPr/>
      </dsp:nvSpPr>
      <dsp:spPr>
        <a:xfrm>
          <a:off x="5366524" y="1523321"/>
          <a:ext cx="2174490" cy="1304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Integration of Alcohol Sensor</a:t>
          </a:r>
          <a:endParaRPr lang="en-US" sz="2600" kern="1200"/>
        </a:p>
      </dsp:txBody>
      <dsp:txXfrm>
        <a:off x="5366524" y="1523321"/>
        <a:ext cx="2174490" cy="1304694"/>
      </dsp:txXfrm>
    </dsp:sp>
    <dsp:sp modelId="{8FE79C17-A757-4FF8-AC7A-33A22F13E40B}">
      <dsp:nvSpPr>
        <dsp:cNvPr id="0" name=""/>
        <dsp:cNvSpPr/>
      </dsp:nvSpPr>
      <dsp:spPr>
        <a:xfrm>
          <a:off x="7758464" y="1523321"/>
          <a:ext cx="2174490" cy="1304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GSM Integration</a:t>
          </a:r>
          <a:endParaRPr lang="en-US" sz="2600" kern="1200"/>
        </a:p>
      </dsp:txBody>
      <dsp:txXfrm>
        <a:off x="7758464" y="1523321"/>
        <a:ext cx="2174490" cy="1304694"/>
      </dsp:txXfrm>
    </dsp:sp>
    <dsp:sp modelId="{ED438E1A-6E72-44A3-8615-D418176072D4}">
      <dsp:nvSpPr>
        <dsp:cNvPr id="0" name=""/>
        <dsp:cNvSpPr/>
      </dsp:nvSpPr>
      <dsp:spPr>
        <a:xfrm>
          <a:off x="4170554" y="3045465"/>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i="0" kern="1200"/>
            <a:t>GPS Integration</a:t>
          </a:r>
          <a:endParaRPr lang="en-US" sz="2600" kern="1200"/>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6C450-31D7-428B-BAA0-7070B68F57D8}">
      <dsp:nvSpPr>
        <dsp:cNvPr id="0" name=""/>
        <dsp:cNvSpPr/>
      </dsp:nvSpPr>
      <dsp:spPr>
        <a:xfrm>
          <a:off x="0" y="810"/>
          <a:ext cx="8128094" cy="1896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CDEDA-A8DE-48B8-A028-F867F9C97C4A}">
      <dsp:nvSpPr>
        <dsp:cNvPr id="0" name=""/>
        <dsp:cNvSpPr/>
      </dsp:nvSpPr>
      <dsp:spPr>
        <a:xfrm>
          <a:off x="573665" y="427503"/>
          <a:ext cx="1043028" cy="10430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910A70-176B-452F-8AE0-FF888CD15E18}">
      <dsp:nvSpPr>
        <dsp:cNvPr id="0" name=""/>
        <dsp:cNvSpPr/>
      </dsp:nvSpPr>
      <dsp:spPr>
        <a:xfrm>
          <a:off x="2190359" y="810"/>
          <a:ext cx="5937734" cy="189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704" tIns="200704" rIns="200704" bIns="20070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a:cs typeface="Calibri"/>
            </a:rPr>
            <a:t>The project aims to proactively reduce DUI-related road accidents by using ML in facial recognition and classification, specifically the Random Forest algorithm, to assess a driver's sobriety accurately</a:t>
          </a:r>
        </a:p>
      </dsp:txBody>
      <dsp:txXfrm>
        <a:off x="2190359" y="810"/>
        <a:ext cx="5937734" cy="1896414"/>
      </dsp:txXfrm>
    </dsp:sp>
    <dsp:sp modelId="{B83F32C8-DFB6-4CB6-99D9-71A95C4ABAF2}">
      <dsp:nvSpPr>
        <dsp:cNvPr id="0" name=""/>
        <dsp:cNvSpPr/>
      </dsp:nvSpPr>
      <dsp:spPr>
        <a:xfrm>
          <a:off x="0" y="2371329"/>
          <a:ext cx="8128094" cy="1896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296DD-B81D-40EE-B3A8-B9364D2EF605}">
      <dsp:nvSpPr>
        <dsp:cNvPr id="0" name=""/>
        <dsp:cNvSpPr/>
      </dsp:nvSpPr>
      <dsp:spPr>
        <a:xfrm>
          <a:off x="573665" y="2798022"/>
          <a:ext cx="1043028" cy="10430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AF874-BC00-4818-A41B-356C03FF996A}">
      <dsp:nvSpPr>
        <dsp:cNvPr id="0" name=""/>
        <dsp:cNvSpPr/>
      </dsp:nvSpPr>
      <dsp:spPr>
        <a:xfrm>
          <a:off x="2190359" y="2371329"/>
          <a:ext cx="5937734" cy="189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704" tIns="200704" rIns="200704" bIns="20070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a:cs typeface="Calibri"/>
            </a:rPr>
            <a:t>The system will provide two outputs: </a:t>
          </a:r>
          <a:r>
            <a:rPr lang="en-US" sz="1900" b="1" kern="1200" dirty="0">
              <a:latin typeface="Calibri"/>
              <a:cs typeface="Calibri"/>
            </a:rPr>
            <a:t>SOBER</a:t>
          </a:r>
          <a:r>
            <a:rPr lang="en-US" sz="1900" kern="1200" dirty="0">
              <a:latin typeface="Calibri"/>
              <a:cs typeface="Calibri"/>
            </a:rPr>
            <a:t>, allowing normal vehicle operation, and </a:t>
          </a:r>
          <a:r>
            <a:rPr lang="en-US" sz="1900" b="1" kern="1200" dirty="0">
              <a:latin typeface="Calibri"/>
              <a:cs typeface="Calibri"/>
            </a:rPr>
            <a:t>DRUNK</a:t>
          </a:r>
          <a:r>
            <a:rPr lang="en-US" sz="1900" kern="1200" dirty="0">
              <a:latin typeface="Calibri"/>
              <a:cs typeface="Calibri"/>
            </a:rPr>
            <a:t>, which will prevent ignition and send an SMS alert to a preprogrammed third party with the driver's status and location using GSM and GPS technologies.</a:t>
          </a:r>
        </a:p>
      </dsp:txBody>
      <dsp:txXfrm>
        <a:off x="2190359" y="2371329"/>
        <a:ext cx="5937734" cy="1896414"/>
      </dsp:txXfrm>
    </dsp:sp>
    <dsp:sp modelId="{C747892F-4E48-45D5-B46A-8BE76DB1D0EB}">
      <dsp:nvSpPr>
        <dsp:cNvPr id="0" name=""/>
        <dsp:cNvSpPr/>
      </dsp:nvSpPr>
      <dsp:spPr>
        <a:xfrm>
          <a:off x="0" y="4741847"/>
          <a:ext cx="8128094" cy="1896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60DF8-4E28-4F92-BE43-98F806AB068B}">
      <dsp:nvSpPr>
        <dsp:cNvPr id="0" name=""/>
        <dsp:cNvSpPr/>
      </dsp:nvSpPr>
      <dsp:spPr>
        <a:xfrm>
          <a:off x="573665" y="5168541"/>
          <a:ext cx="1043028" cy="10430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8DC7C-10E0-46DD-8914-EF915B0C5EF5}">
      <dsp:nvSpPr>
        <dsp:cNvPr id="0" name=""/>
        <dsp:cNvSpPr/>
      </dsp:nvSpPr>
      <dsp:spPr>
        <a:xfrm>
          <a:off x="2190359" y="4741847"/>
          <a:ext cx="5937734" cy="189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704" tIns="200704" rIns="200704" bIns="20070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a:cs typeface="Calibri"/>
            </a:rPr>
            <a:t>Limitations include the absence of an Android or web application for direct communication with authorities and not utilizing video for facial recognition, which could potentially yield better results.</a:t>
          </a:r>
        </a:p>
      </dsp:txBody>
      <dsp:txXfrm>
        <a:off x="2190359" y="4741847"/>
        <a:ext cx="5937734" cy="1896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9F3B0-87D2-4CA1-8D99-0CFB643C265F}">
      <dsp:nvSpPr>
        <dsp:cNvPr id="0" name=""/>
        <dsp:cNvSpPr/>
      </dsp:nvSpPr>
      <dsp:spPr>
        <a:xfrm>
          <a:off x="0" y="421959"/>
          <a:ext cx="1994919" cy="119695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Model Conversion</a:t>
          </a:r>
          <a:endParaRPr lang="en-US" sz="1800" kern="1200" dirty="0">
            <a:latin typeface="Calibri Light" panose="020F0302020204030204"/>
          </a:endParaRPr>
        </a:p>
      </dsp:txBody>
      <dsp:txXfrm>
        <a:off x="0" y="421959"/>
        <a:ext cx="1994919" cy="1196951"/>
      </dsp:txXfrm>
    </dsp:sp>
    <dsp:sp modelId="{0F581A09-8256-4A08-8D98-FB0E84C7CD66}">
      <dsp:nvSpPr>
        <dsp:cNvPr id="0" name=""/>
        <dsp:cNvSpPr/>
      </dsp:nvSpPr>
      <dsp:spPr>
        <a:xfrm>
          <a:off x="2194411" y="421959"/>
          <a:ext cx="1994919" cy="1196951"/>
        </a:xfrm>
        <a:prstGeom prst="rect">
          <a:avLst/>
        </a:prstGeom>
        <a:solidFill>
          <a:schemeClr val="accent5">
            <a:hueOff val="-1126424"/>
            <a:satOff val="-2903"/>
            <a:lumOff val="-1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Model Transfer</a:t>
          </a:r>
        </a:p>
      </dsp:txBody>
      <dsp:txXfrm>
        <a:off x="2194411" y="421959"/>
        <a:ext cx="1994919" cy="1196951"/>
      </dsp:txXfrm>
    </dsp:sp>
    <dsp:sp modelId="{2D2F0651-4C7B-433C-9225-BB2CD355C7BC}">
      <dsp:nvSpPr>
        <dsp:cNvPr id="0" name=""/>
        <dsp:cNvSpPr/>
      </dsp:nvSpPr>
      <dsp:spPr>
        <a:xfrm>
          <a:off x="4388823" y="421959"/>
          <a:ext cx="1994919" cy="1196951"/>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Calibri Light" panose="020F0302020204030204"/>
            </a:rPr>
            <a:t>Install Runtime</a:t>
          </a:r>
          <a:r>
            <a:rPr lang="en-US" sz="1800" b="1" kern="1200" dirty="0"/>
            <a:t> </a:t>
          </a:r>
          <a:r>
            <a:rPr lang="en-US" sz="1800" b="1" kern="1200" dirty="0">
              <a:latin typeface="Calibri Light" panose="020F0302020204030204"/>
            </a:rPr>
            <a:t>Environment </a:t>
          </a:r>
          <a:endParaRPr lang="en-US" sz="1800" kern="1200" dirty="0"/>
        </a:p>
      </dsp:txBody>
      <dsp:txXfrm>
        <a:off x="4388823" y="421959"/>
        <a:ext cx="1994919" cy="1196951"/>
      </dsp:txXfrm>
    </dsp:sp>
    <dsp:sp modelId="{60EA72F6-3002-46F0-BF00-736124B45D8A}">
      <dsp:nvSpPr>
        <dsp:cNvPr id="0" name=""/>
        <dsp:cNvSpPr/>
      </dsp:nvSpPr>
      <dsp:spPr>
        <a:xfrm>
          <a:off x="0" y="1818403"/>
          <a:ext cx="1994919" cy="1196951"/>
        </a:xfrm>
        <a:prstGeom prst="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latin typeface="Calibri Light" panose="020F0302020204030204"/>
            </a:rPr>
            <a:t>Load</a:t>
          </a:r>
          <a:r>
            <a:rPr lang="en-US" sz="1800" kern="1200" dirty="0"/>
            <a:t> and run the model on the Raspberry Pi</a:t>
          </a:r>
          <a:r>
            <a:rPr lang="en-US" sz="1800" kern="1200" dirty="0">
              <a:latin typeface="Calibri Light" panose="020F0302020204030204"/>
            </a:rPr>
            <a:t> </a:t>
          </a:r>
          <a:endParaRPr lang="en-US" sz="1800" kern="1200" dirty="0"/>
        </a:p>
      </dsp:txBody>
      <dsp:txXfrm>
        <a:off x="0" y="1818403"/>
        <a:ext cx="1994919" cy="1196951"/>
      </dsp:txXfrm>
    </dsp:sp>
    <dsp:sp modelId="{1FCF65B2-3886-4BC0-8677-D9E3156F4A67}">
      <dsp:nvSpPr>
        <dsp:cNvPr id="0" name=""/>
        <dsp:cNvSpPr/>
      </dsp:nvSpPr>
      <dsp:spPr>
        <a:xfrm>
          <a:off x="2194411" y="1818403"/>
          <a:ext cx="1994919" cy="1196951"/>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Calibri Light" panose="020F0302020204030204"/>
            </a:rPr>
            <a:t>Deploy</a:t>
          </a:r>
          <a:r>
            <a:rPr lang="en-US" sz="1800" kern="1200" dirty="0"/>
            <a:t> and integrate the model into the Raspberry </a:t>
          </a:r>
          <a:r>
            <a:rPr lang="en-US" sz="1800" kern="1200" dirty="0">
              <a:latin typeface="Calibri Light" panose="020F0302020204030204"/>
            </a:rPr>
            <a:t>Pi</a:t>
          </a:r>
          <a:endParaRPr lang="en-US" sz="1800" kern="1200" dirty="0"/>
        </a:p>
      </dsp:txBody>
      <dsp:txXfrm>
        <a:off x="2194411" y="1818403"/>
        <a:ext cx="1994919" cy="1196951"/>
      </dsp:txXfrm>
    </dsp:sp>
    <dsp:sp modelId="{A119DA78-9BBA-4B93-B4E5-D0ACDA6BCF20}">
      <dsp:nvSpPr>
        <dsp:cNvPr id="0" name=""/>
        <dsp:cNvSpPr/>
      </dsp:nvSpPr>
      <dsp:spPr>
        <a:xfrm>
          <a:off x="4388823" y="1818403"/>
          <a:ext cx="1994919" cy="1196951"/>
        </a:xfrm>
        <a:prstGeom prst="rect">
          <a:avLst/>
        </a:prstGeom>
        <a:solidFill>
          <a:schemeClr val="accent5">
            <a:hueOff val="-5632119"/>
            <a:satOff val="-14516"/>
            <a:lumOff val="-980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Calibri Light" panose="020F0302020204030204"/>
            </a:rPr>
            <a:t>Optimization to ensure efficient performance on Raspberry Pi</a:t>
          </a:r>
          <a:endParaRPr lang="en-US" sz="1800" kern="1200" dirty="0"/>
        </a:p>
      </dsp:txBody>
      <dsp:txXfrm>
        <a:off x="4388823" y="1818403"/>
        <a:ext cx="1994919" cy="1196951"/>
      </dsp:txXfrm>
    </dsp:sp>
    <dsp:sp modelId="{25192E4D-B290-49B5-B4FC-03CE1E988340}">
      <dsp:nvSpPr>
        <dsp:cNvPr id="0" name=""/>
        <dsp:cNvSpPr/>
      </dsp:nvSpPr>
      <dsp:spPr>
        <a:xfrm>
          <a:off x="2194411" y="3214846"/>
          <a:ext cx="1994919" cy="1196951"/>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Testing</a:t>
          </a:r>
          <a:endParaRPr lang="en-US" sz="1800" kern="1200" dirty="0"/>
        </a:p>
      </dsp:txBody>
      <dsp:txXfrm>
        <a:off x="2194411" y="3214846"/>
        <a:ext cx="1994919" cy="1196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BD629-98B6-4A46-8DDB-C2E7CE600922}">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E9509-917E-42DB-AC5E-8A33C5C8F155}">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4F05F1-57C0-4C4F-979C-411E2121B79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QUESTIONS?</a:t>
          </a:r>
        </a:p>
      </dsp:txBody>
      <dsp:txXfrm>
        <a:off x="75768" y="3053169"/>
        <a:ext cx="3093750" cy="720000"/>
      </dsp:txXfrm>
    </dsp:sp>
    <dsp:sp modelId="{DCE89AD1-A710-4CF9-840C-02B3527BAA29}">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614C3-4AF6-42A0-A39B-6CB503F98F73}">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16C0C-1344-4C15-A29C-677E172FC5C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FEEDBACK?</a:t>
          </a:r>
        </a:p>
      </dsp:txBody>
      <dsp:txXfrm>
        <a:off x="3710925" y="3053169"/>
        <a:ext cx="3093750" cy="720000"/>
      </dsp:txXfrm>
    </dsp:sp>
    <dsp:sp modelId="{7E74FB18-9986-42B7-98EA-50E10F43DDB2}">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0DEAB8-50C1-4C51-9D9B-0325CAEB4C78}">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DD942-0DBA-44DB-9401-3288221E3D8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latin typeface="Calibri Light" panose="020F0302020204030204"/>
            </a:rPr>
            <a:t>THANK YOU FOR YOUR ATTENTION</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A8C9C-84E4-48EE-A6A9-65D4010565AD}" type="datetimeFigureOut">
              <a:rPr lang="en-GB" smtClean="0"/>
              <a:t>08/09/2023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41C88-AEA6-45F3-A4F0-645F311F9A0E}" type="slidenum">
              <a:rPr lang="en-GB" smtClean="0"/>
              <a:t>‹#›</a:t>
            </a:fld>
            <a:endParaRPr lang="en-GB"/>
          </a:p>
        </p:txBody>
      </p:sp>
    </p:spTree>
    <p:extLst>
      <p:ext uri="{BB962C8B-B14F-4D97-AF65-F5344CB8AC3E}">
        <p14:creationId xmlns:p14="http://schemas.microsoft.com/office/powerpoint/2010/main" val="2381029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F341C88-AEA6-45F3-A4F0-645F311F9A0E}" type="slidenum">
              <a:rPr lang="en-GB" smtClean="0"/>
              <a:t>5</a:t>
            </a:fld>
            <a:endParaRPr lang="en-GB"/>
          </a:p>
        </p:txBody>
      </p:sp>
    </p:spTree>
    <p:extLst>
      <p:ext uri="{BB962C8B-B14F-4D97-AF65-F5344CB8AC3E}">
        <p14:creationId xmlns:p14="http://schemas.microsoft.com/office/powerpoint/2010/main" val="385303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circuit board&#10;&#10;Description automatically generated">
            <a:extLst>
              <a:ext uri="{FF2B5EF4-FFF2-40B4-BE49-F238E27FC236}">
                <a16:creationId xmlns:a16="http://schemas.microsoft.com/office/drawing/2014/main" id="{45CC8B75-33EA-1282-1FC3-A3FC081E7501}"/>
              </a:ext>
            </a:extLst>
          </p:cNvPr>
          <p:cNvPicPr>
            <a:picLocks noChangeAspect="1"/>
          </p:cNvPicPr>
          <p:nvPr/>
        </p:nvPicPr>
        <p:blipFill rotWithShape="1">
          <a:blip r:embed="rId2">
            <a:alphaModFix amt="50000"/>
          </a:blip>
          <a:srcRect t="10882" b="4848"/>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fontScale="90000"/>
          </a:bodyPr>
          <a:lstStyle/>
          <a:p>
            <a:r>
              <a:rPr lang="en-US" sz="4400">
                <a:solidFill>
                  <a:srgbClr val="FFFFFF"/>
                </a:solidFill>
                <a:latin typeface="Batang"/>
                <a:ea typeface="Calibri Light"/>
                <a:cs typeface="Calibri Light"/>
              </a:rPr>
              <a:t>IOT ALCOHOL DETECTION AND IGNITION LOCKING MECHANISM WITH CELLULAR ALERTS</a:t>
            </a:r>
            <a:br>
              <a:rPr lang="en-US" sz="4400">
                <a:solidFill>
                  <a:srgbClr val="FFFFFF"/>
                </a:solidFill>
                <a:latin typeface="Batang"/>
                <a:ea typeface="Calibri Light"/>
                <a:cs typeface="Calibri Light"/>
              </a:rPr>
            </a:br>
            <a:r>
              <a:rPr lang="en-US" sz="4400">
                <a:solidFill>
                  <a:srgbClr val="FFFFFF"/>
                </a:solidFill>
                <a:latin typeface="Batang"/>
                <a:ea typeface="Calibri Light"/>
                <a:cs typeface="Calibri Light"/>
              </a:rPr>
              <a:t>PROJECT PROPOSAL</a:t>
            </a:r>
          </a:p>
        </p:txBody>
      </p:sp>
      <p:sp>
        <p:nvSpPr>
          <p:cNvPr id="3" name="Subtitle 2"/>
          <p:cNvSpPr>
            <a:spLocks noGrp="1"/>
          </p:cNvSpPr>
          <p:nvPr>
            <p:ph type="subTitle" idx="1"/>
          </p:nvPr>
        </p:nvSpPr>
        <p:spPr>
          <a:xfrm>
            <a:off x="1524000" y="4159404"/>
            <a:ext cx="9144000" cy="2433901"/>
          </a:xfrm>
        </p:spPr>
        <p:txBody>
          <a:bodyPr vert="horz" lIns="91440" tIns="45720" rIns="91440" bIns="45720" rtlCol="0" anchor="t">
            <a:normAutofit fontScale="85000" lnSpcReduction="20000"/>
          </a:bodyPr>
          <a:lstStyle/>
          <a:p>
            <a:r>
              <a:rPr lang="en-US">
                <a:solidFill>
                  <a:srgbClr val="FFFFFF"/>
                </a:solidFill>
                <a:latin typeface="Times New Roman" panose="02020603050405020304" pitchFamily="18" charset="0"/>
                <a:cs typeface="Times New Roman" panose="02020603050405020304" pitchFamily="18" charset="0"/>
              </a:rPr>
              <a:t>by</a:t>
            </a:r>
          </a:p>
          <a:p>
            <a:r>
              <a:rPr lang="en-US">
                <a:solidFill>
                  <a:srgbClr val="FFFFFF"/>
                </a:solidFill>
                <a:latin typeface="Times New Roman" panose="02020603050405020304" pitchFamily="18" charset="0"/>
                <a:cs typeface="Times New Roman" panose="02020603050405020304" pitchFamily="18" charset="0"/>
              </a:rPr>
              <a:t>OWEN ONDIEKI</a:t>
            </a:r>
            <a:endParaRPr lang="en-US">
              <a:solidFill>
                <a:srgbClr val="FFFFFF"/>
              </a:solidFill>
              <a:latin typeface="Times New Roman" panose="02020603050405020304" pitchFamily="18" charset="0"/>
              <a:ea typeface="Calibri"/>
              <a:cs typeface="Times New Roman" panose="02020603050405020304" pitchFamily="18" charset="0"/>
            </a:endParaRPr>
          </a:p>
          <a:p>
            <a:r>
              <a:rPr lang="en-US">
                <a:solidFill>
                  <a:srgbClr val="FFFFFF"/>
                </a:solidFill>
                <a:latin typeface="Times New Roman" panose="02020603050405020304" pitchFamily="18" charset="0"/>
                <a:cs typeface="Times New Roman" panose="02020603050405020304" pitchFamily="18" charset="0"/>
              </a:rPr>
              <a:t>&amp;</a:t>
            </a:r>
          </a:p>
          <a:p>
            <a:r>
              <a:rPr lang="en-US">
                <a:solidFill>
                  <a:srgbClr val="FFFFFF"/>
                </a:solidFill>
                <a:latin typeface="Times New Roman" panose="02020603050405020304" pitchFamily="18" charset="0"/>
                <a:cs typeface="Times New Roman" panose="02020603050405020304" pitchFamily="18" charset="0"/>
              </a:rPr>
              <a:t>DOMINIC SAKWA</a:t>
            </a:r>
          </a:p>
          <a:p>
            <a:endParaRPr lang="en-US">
              <a:solidFill>
                <a:srgbClr val="FFFFFF"/>
              </a:solidFill>
              <a:latin typeface="Times New Roman" panose="02020603050405020304" pitchFamily="18" charset="0"/>
              <a:cs typeface="Times New Roman" panose="02020603050405020304" pitchFamily="18" charset="0"/>
            </a:endParaRPr>
          </a:p>
          <a:p>
            <a:r>
              <a:rPr lang="en-US">
                <a:solidFill>
                  <a:srgbClr val="FFFFFF"/>
                </a:solidFill>
                <a:latin typeface="Times New Roman" panose="02020603050405020304" pitchFamily="18" charset="0"/>
                <a:cs typeface="Times New Roman" panose="02020603050405020304" pitchFamily="18" charset="0"/>
              </a:rPr>
              <a:t>SUPERVISOR:</a:t>
            </a:r>
          </a:p>
          <a:p>
            <a:r>
              <a:rPr lang="en-US">
                <a:solidFill>
                  <a:srgbClr val="FFFFFF"/>
                </a:solidFill>
                <a:latin typeface="Times New Roman" panose="02020603050405020304" pitchFamily="18" charset="0"/>
                <a:cs typeface="Times New Roman" panose="02020603050405020304" pitchFamily="18" charset="0"/>
              </a:rPr>
              <a:t>DR. LAWRENCE NGUGI</a:t>
            </a:r>
          </a:p>
          <a:p>
            <a:endParaRPr lang="en-US">
              <a:solidFill>
                <a:srgbClr val="FFFFFF"/>
              </a:solidFill>
              <a:latin typeface="Times New Roman"/>
              <a:cs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3403406-2382-A899-C3C8-7078A7086DAD}"/>
              </a:ext>
            </a:extLst>
          </p:cNvPr>
          <p:cNvGraphicFramePr>
            <a:graphicFrameLocks noGrp="1"/>
          </p:cNvGraphicFramePr>
          <p:nvPr>
            <p:ph idx="1"/>
            <p:extLst>
              <p:ext uri="{D42A27DB-BD31-4B8C-83A1-F6EECF244321}">
                <p14:modId xmlns:p14="http://schemas.microsoft.com/office/powerpoint/2010/main" val="2318886586"/>
              </p:ext>
            </p:extLst>
          </p:nvPr>
        </p:nvGraphicFramePr>
        <p:xfrm>
          <a:off x="761999" y="219559"/>
          <a:ext cx="10836545" cy="6345133"/>
        </p:xfrm>
        <a:graphic>
          <a:graphicData uri="http://schemas.openxmlformats.org/drawingml/2006/table">
            <a:tbl>
              <a:tblPr firstRow="1" bandRow="1">
                <a:tableStyleId>{10A1B5D5-9B99-4C35-A422-299274C87663}</a:tableStyleId>
              </a:tblPr>
              <a:tblGrid>
                <a:gridCol w="10608807">
                  <a:extLst>
                    <a:ext uri="{9D8B030D-6E8A-4147-A177-3AD203B41FA5}">
                      <a16:colId xmlns:a16="http://schemas.microsoft.com/office/drawing/2014/main" val="559800176"/>
                    </a:ext>
                  </a:extLst>
                </a:gridCol>
                <a:gridCol w="227738">
                  <a:extLst>
                    <a:ext uri="{9D8B030D-6E8A-4147-A177-3AD203B41FA5}">
                      <a16:colId xmlns:a16="http://schemas.microsoft.com/office/drawing/2014/main" val="1829168328"/>
                    </a:ext>
                  </a:extLst>
                </a:gridCol>
              </a:tblGrid>
              <a:tr h="969010">
                <a:tc gridSpan="2">
                  <a:txBody>
                    <a:bodyPr/>
                    <a:lstStyle/>
                    <a:p>
                      <a:pPr lvl="0" algn="ctr">
                        <a:buNone/>
                      </a:pPr>
                      <a:r>
                        <a:rPr lang="en-US" sz="4800" u="none" strike="noStrike" baseline="0" noProof="0" dirty="0">
                          <a:solidFill>
                            <a:srgbClr val="FFFFFF"/>
                          </a:solidFill>
                        </a:rPr>
                        <a:t>Commercially Available Solutions</a:t>
                      </a:r>
                      <a:endParaRPr lang="en-US" sz="4800" dirty="0"/>
                    </a:p>
                  </a:txBody>
                  <a:tcPr anchor="ctr"/>
                </a:tc>
                <a:tc hMerge="1">
                  <a:txBody>
                    <a:bodyPr/>
                    <a:lstStyle/>
                    <a:p>
                      <a:endParaRPr lang="en-US"/>
                    </a:p>
                  </a:txBody>
                  <a:tcPr marL="0" marR="0" marT="0" marB="0" horzOverflow="overflow"/>
                </a:tc>
                <a:extLst>
                  <a:ext uri="{0D108BD9-81ED-4DB2-BD59-A6C34878D82A}">
                    <a16:rowId xmlns:a16="http://schemas.microsoft.com/office/drawing/2014/main" val="2158535289"/>
                  </a:ext>
                </a:extLst>
              </a:tr>
              <a:tr h="1192695">
                <a:tc>
                  <a:txBody>
                    <a:bodyPr/>
                    <a:lstStyle/>
                    <a:p>
                      <a:pPr lvl="0" algn="ctr">
                        <a:lnSpc>
                          <a:spcPct val="100000"/>
                        </a:lnSpc>
                        <a:spcBef>
                          <a:spcPts val="0"/>
                        </a:spcBef>
                        <a:spcAft>
                          <a:spcPts val="0"/>
                        </a:spcAft>
                        <a:buNone/>
                      </a:pPr>
                      <a:r>
                        <a:rPr lang="en-US" sz="3200" b="1" dirty="0">
                          <a:solidFill>
                            <a:srgbClr val="000000"/>
                          </a:solidFill>
                        </a:rPr>
                        <a:t>Passive Alcohol Sensors</a:t>
                      </a:r>
                      <a:endParaRPr lang="en-US" sz="3200" b="1" dirty="0"/>
                    </a:p>
                    <a:p>
                      <a:pPr lvl="0" algn="ctr">
                        <a:buNone/>
                      </a:pPr>
                      <a:endParaRPr lang="en-US" sz="3200" b="1" dirty="0"/>
                    </a:p>
                  </a:txBody>
                  <a:tcPr/>
                </a:tc>
                <a:tc>
                  <a:txBody>
                    <a:bodyPr/>
                    <a:lstStyle/>
                    <a:p>
                      <a:pPr lvl="0">
                        <a:buNone/>
                      </a:pPr>
                      <a:endParaRPr lang="en-US" sz="1800" u="none" strike="noStrike" noProof="0" dirty="0"/>
                    </a:p>
                  </a:txBody>
                  <a:tcPr/>
                </a:tc>
                <a:extLst>
                  <a:ext uri="{0D108BD9-81ED-4DB2-BD59-A6C34878D82A}">
                    <a16:rowId xmlns:a16="http://schemas.microsoft.com/office/drawing/2014/main" val="3073748860"/>
                  </a:ext>
                </a:extLst>
              </a:tr>
              <a:tr h="969010">
                <a:tc>
                  <a:txBody>
                    <a:bodyPr/>
                    <a:lstStyle/>
                    <a:p>
                      <a:pPr lvl="0" algn="ctr">
                        <a:lnSpc>
                          <a:spcPct val="100000"/>
                        </a:lnSpc>
                        <a:spcBef>
                          <a:spcPts val="0"/>
                        </a:spcBef>
                        <a:spcAft>
                          <a:spcPts val="0"/>
                        </a:spcAft>
                        <a:buNone/>
                      </a:pPr>
                      <a:r>
                        <a:rPr lang="en-US" sz="3200" b="1" u="none" strike="noStrike" noProof="0" dirty="0"/>
                        <a:t>Breathalyzer Apps</a:t>
                      </a:r>
                      <a:endParaRPr lang="en-US" sz="3200" b="1" dirty="0"/>
                    </a:p>
                  </a:txBody>
                  <a:tcPr/>
                </a:tc>
                <a:tc>
                  <a:txBody>
                    <a:bodyPr/>
                    <a:lstStyle/>
                    <a:p>
                      <a:pPr lvl="0">
                        <a:buNone/>
                      </a:pPr>
                      <a:endParaRPr lang="en-US" sz="1800" u="none" strike="noStrike" noProof="0" dirty="0"/>
                    </a:p>
                  </a:txBody>
                  <a:tcPr/>
                </a:tc>
                <a:extLst>
                  <a:ext uri="{0D108BD9-81ED-4DB2-BD59-A6C34878D82A}">
                    <a16:rowId xmlns:a16="http://schemas.microsoft.com/office/drawing/2014/main" val="1240867609"/>
                  </a:ext>
                </a:extLst>
              </a:tr>
              <a:tr h="969010">
                <a:tc>
                  <a:txBody>
                    <a:bodyPr/>
                    <a:lstStyle/>
                    <a:p>
                      <a:pPr lvl="0" algn="ctr">
                        <a:lnSpc>
                          <a:spcPct val="100000"/>
                        </a:lnSpc>
                        <a:spcBef>
                          <a:spcPts val="0"/>
                        </a:spcBef>
                        <a:spcAft>
                          <a:spcPts val="0"/>
                        </a:spcAft>
                        <a:buNone/>
                      </a:pPr>
                      <a:r>
                        <a:rPr lang="en-US" sz="3200" b="1" u="none" strike="noStrike" noProof="0" dirty="0"/>
                        <a:t>Ride sharing and taxi services</a:t>
                      </a:r>
                      <a:endParaRPr lang="en-US" sz="3200" b="1" dirty="0"/>
                    </a:p>
                    <a:p>
                      <a:pPr lvl="0" algn="ctr">
                        <a:buNone/>
                      </a:pPr>
                      <a:endParaRPr lang="en-US" sz="3200" b="1" dirty="0"/>
                    </a:p>
                  </a:txBody>
                  <a:tcPr/>
                </a:tc>
                <a:tc>
                  <a:txBody>
                    <a:bodyPr/>
                    <a:lstStyle/>
                    <a:p>
                      <a:pPr lvl="0">
                        <a:buNone/>
                      </a:pPr>
                      <a:endParaRPr lang="en-US" sz="1800" u="none" strike="noStrike" noProof="0" dirty="0"/>
                    </a:p>
                  </a:txBody>
                  <a:tcPr/>
                </a:tc>
                <a:extLst>
                  <a:ext uri="{0D108BD9-81ED-4DB2-BD59-A6C34878D82A}">
                    <a16:rowId xmlns:a16="http://schemas.microsoft.com/office/drawing/2014/main" val="1033384230"/>
                  </a:ext>
                </a:extLst>
              </a:tr>
              <a:tr h="1046135">
                <a:tc>
                  <a:txBody>
                    <a:bodyPr/>
                    <a:lstStyle/>
                    <a:p>
                      <a:pPr lvl="0" algn="ctr">
                        <a:lnSpc>
                          <a:spcPct val="100000"/>
                        </a:lnSpc>
                        <a:spcBef>
                          <a:spcPts val="0"/>
                        </a:spcBef>
                        <a:spcAft>
                          <a:spcPts val="0"/>
                        </a:spcAft>
                        <a:buNone/>
                      </a:pPr>
                      <a:r>
                        <a:rPr lang="en-US" sz="3200" b="1" dirty="0">
                          <a:solidFill>
                            <a:srgbClr val="000000"/>
                          </a:solidFill>
                        </a:rPr>
                        <a:t>Designated Driver Programs</a:t>
                      </a:r>
                      <a:endParaRPr lang="en-US" sz="3200" b="1" dirty="0"/>
                    </a:p>
                    <a:p>
                      <a:pPr lvl="0" algn="ctr">
                        <a:buNone/>
                      </a:pPr>
                      <a:endParaRPr lang="en-US" sz="3200" b="1" dirty="0"/>
                    </a:p>
                  </a:txBody>
                  <a:tcPr/>
                </a:tc>
                <a:tc>
                  <a:txBody>
                    <a:bodyPr/>
                    <a:lstStyle/>
                    <a:p>
                      <a:pPr lvl="0">
                        <a:buNone/>
                      </a:pPr>
                      <a:endParaRPr lang="en-US" sz="1800" u="none" strike="noStrike" noProof="0" dirty="0"/>
                    </a:p>
                  </a:txBody>
                  <a:tcPr/>
                </a:tc>
                <a:extLst>
                  <a:ext uri="{0D108BD9-81ED-4DB2-BD59-A6C34878D82A}">
                    <a16:rowId xmlns:a16="http://schemas.microsoft.com/office/drawing/2014/main" val="2460540929"/>
                  </a:ext>
                </a:extLst>
              </a:tr>
              <a:tr h="1080818">
                <a:tc>
                  <a:txBody>
                    <a:bodyPr/>
                    <a:lstStyle/>
                    <a:p>
                      <a:pPr lvl="0" algn="ctr">
                        <a:lnSpc>
                          <a:spcPct val="100000"/>
                        </a:lnSpc>
                        <a:spcBef>
                          <a:spcPts val="0"/>
                        </a:spcBef>
                        <a:spcAft>
                          <a:spcPts val="0"/>
                        </a:spcAft>
                        <a:buNone/>
                      </a:pPr>
                      <a:r>
                        <a:rPr lang="en-US" sz="3200" b="1" u="none" strike="noStrike" noProof="0" dirty="0"/>
                        <a:t>Ignition Interlock Devices (IIDs)</a:t>
                      </a:r>
                      <a:endParaRPr lang="en-US" sz="3200" b="1" dirty="0"/>
                    </a:p>
                  </a:txBody>
                  <a:tcPr/>
                </a:tc>
                <a:tc>
                  <a:txBody>
                    <a:bodyPr/>
                    <a:lstStyle/>
                    <a:p>
                      <a:pPr lvl="0">
                        <a:buNone/>
                      </a:pPr>
                      <a:endParaRPr lang="en-US" sz="1800" u="none" strike="noStrike" noProof="0" dirty="0"/>
                    </a:p>
                  </a:txBody>
                  <a:tcPr/>
                </a:tc>
                <a:extLst>
                  <a:ext uri="{0D108BD9-81ED-4DB2-BD59-A6C34878D82A}">
                    <a16:rowId xmlns:a16="http://schemas.microsoft.com/office/drawing/2014/main" val="833459186"/>
                  </a:ext>
                </a:extLst>
              </a:tr>
            </a:tbl>
          </a:graphicData>
        </a:graphic>
      </p:graphicFrame>
      <p:pic>
        <p:nvPicPr>
          <p:cNvPr id="8" name="Picture 7" descr="A close up of a device&#10;&#10;Description automatically generated">
            <a:extLst>
              <a:ext uri="{FF2B5EF4-FFF2-40B4-BE49-F238E27FC236}">
                <a16:creationId xmlns:a16="http://schemas.microsoft.com/office/drawing/2014/main" id="{17CDA6A3-7FA9-89DC-D705-466C4E21417E}"/>
              </a:ext>
            </a:extLst>
          </p:cNvPr>
          <p:cNvPicPr>
            <a:picLocks noChangeAspect="1"/>
          </p:cNvPicPr>
          <p:nvPr/>
        </p:nvPicPr>
        <p:blipFill>
          <a:blip r:embed="rId2"/>
          <a:stretch>
            <a:fillRect/>
          </a:stretch>
        </p:blipFill>
        <p:spPr>
          <a:xfrm>
            <a:off x="-2882684" y="1334392"/>
            <a:ext cx="2743200" cy="572947"/>
          </a:xfrm>
          <a:prstGeom prst="rect">
            <a:avLst/>
          </a:prstGeom>
        </p:spPr>
      </p:pic>
    </p:spTree>
    <p:extLst>
      <p:ext uri="{BB962C8B-B14F-4D97-AF65-F5344CB8AC3E}">
        <p14:creationId xmlns:p14="http://schemas.microsoft.com/office/powerpoint/2010/main" val="40035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green surface&#10;&#10;Description automatically generated">
            <a:extLst>
              <a:ext uri="{FF2B5EF4-FFF2-40B4-BE49-F238E27FC236}">
                <a16:creationId xmlns:a16="http://schemas.microsoft.com/office/drawing/2014/main" id="{B3BE4B42-79DA-520C-7AC4-CD2FA34469A6}"/>
              </a:ext>
            </a:extLst>
          </p:cNvPr>
          <p:cNvPicPr>
            <a:picLocks noChangeAspect="1"/>
          </p:cNvPicPr>
          <p:nvPr/>
        </p:nvPicPr>
        <p:blipFill rotWithShape="1">
          <a:blip r:embed="rId2">
            <a:alphaModFix amt="40000"/>
          </a:blip>
          <a:srcRect t="5001" b="10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764D00F-F4A0-84FF-1585-B05F91A296D7}"/>
              </a:ext>
            </a:extLst>
          </p:cNvPr>
          <p:cNvSpPr>
            <a:spLocks noGrp="1"/>
          </p:cNvSpPr>
          <p:nvPr>
            <p:ph type="title"/>
          </p:nvPr>
        </p:nvSpPr>
        <p:spPr>
          <a:xfrm>
            <a:off x="640080" y="853673"/>
            <a:ext cx="4023360" cy="5004794"/>
          </a:xfrm>
        </p:spPr>
        <p:txBody>
          <a:bodyPr>
            <a:normAutofit/>
          </a:bodyPr>
          <a:lstStyle/>
          <a:p>
            <a:r>
              <a:rPr lang="en-US" sz="5400">
                <a:solidFill>
                  <a:schemeClr val="bg1"/>
                </a:solidFill>
                <a:cs typeface="Calibri Light"/>
              </a:rPr>
              <a:t>Research gaps</a:t>
            </a:r>
          </a:p>
        </p:txBody>
      </p:sp>
      <p:sp>
        <p:nvSpPr>
          <p:cNvPr id="3" name="Content Placeholder 2">
            <a:extLst>
              <a:ext uri="{FF2B5EF4-FFF2-40B4-BE49-F238E27FC236}">
                <a16:creationId xmlns:a16="http://schemas.microsoft.com/office/drawing/2014/main" id="{1AE94C88-BE72-64EE-0B49-B141ADFBE91C}"/>
              </a:ext>
            </a:extLst>
          </p:cNvPr>
          <p:cNvSpPr>
            <a:spLocks noGrp="1"/>
          </p:cNvSpPr>
          <p:nvPr>
            <p:ph idx="1"/>
          </p:nvPr>
        </p:nvSpPr>
        <p:spPr>
          <a:xfrm>
            <a:off x="5785989" y="3700389"/>
            <a:ext cx="5643114" cy="2948832"/>
          </a:xfrm>
        </p:spPr>
        <p:txBody>
          <a:bodyPr vert="horz" lIns="91440" tIns="45720" rIns="91440" bIns="45720" rtlCol="0" anchor="ctr">
            <a:noAutofit/>
          </a:bodyPr>
          <a:lstStyle/>
          <a:p>
            <a:r>
              <a:rPr lang="en-US" dirty="0">
                <a:solidFill>
                  <a:schemeClr val="bg1"/>
                </a:solidFill>
              </a:rPr>
              <a:t>-</a:t>
            </a:r>
            <a:r>
              <a:rPr lang="en-US" sz="2000" dirty="0">
                <a:solidFill>
                  <a:schemeClr val="bg1"/>
                </a:solidFill>
              </a:rPr>
              <a:t> </a:t>
            </a:r>
            <a:r>
              <a:rPr lang="en-US" sz="2400" dirty="0">
                <a:solidFill>
                  <a:schemeClr val="bg1"/>
                </a:solidFill>
              </a:rPr>
              <a:t>Proposed system: Provides proactive approach for real-time DUI detection.</a:t>
            </a:r>
            <a:endParaRPr lang="en-US" sz="2400">
              <a:solidFill>
                <a:schemeClr val="bg1"/>
              </a:solidFill>
              <a:cs typeface="Calibri"/>
            </a:endParaRPr>
          </a:p>
          <a:p>
            <a:r>
              <a:rPr lang="en-US" sz="2400" dirty="0">
                <a:solidFill>
                  <a:schemeClr val="bg1"/>
                </a:solidFill>
              </a:rPr>
              <a:t>- Combines image recognition and alcohol sensor technology for accurate BAC measurement.</a:t>
            </a:r>
            <a:endParaRPr lang="en-US" sz="2400">
              <a:solidFill>
                <a:schemeClr val="bg1"/>
              </a:solidFill>
              <a:cs typeface="Calibri"/>
            </a:endParaRPr>
          </a:p>
          <a:p>
            <a:r>
              <a:rPr lang="en-US" sz="2400" dirty="0">
                <a:solidFill>
                  <a:schemeClr val="bg1"/>
                </a:solidFill>
              </a:rPr>
              <a:t>- GPS and GSM for precise timing and location cellular alerts.</a:t>
            </a:r>
            <a:endParaRPr lang="en-US" sz="2400" dirty="0">
              <a:solidFill>
                <a:schemeClr val="bg1"/>
              </a:solidFill>
              <a:cs typeface="Calibri"/>
            </a:endParaRPr>
          </a:p>
          <a:p>
            <a:endParaRPr lang="en-US" sz="2400" dirty="0">
              <a:solidFill>
                <a:schemeClr val="bg1"/>
              </a:solidFill>
              <a:cs typeface="Calibri"/>
            </a:endParaRPr>
          </a:p>
          <a:p>
            <a:pPr marL="0" indent="0">
              <a:buNone/>
            </a:pPr>
            <a:endParaRPr lang="en-US" sz="2400">
              <a:solidFill>
                <a:schemeClr val="bg1"/>
              </a:solidFill>
              <a:cs typeface="Calibri"/>
            </a:endParaRPr>
          </a:p>
        </p:txBody>
      </p:sp>
      <p:sp>
        <p:nvSpPr>
          <p:cNvPr id="16"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DDD0D79-BF8C-BF10-A7F0-52E51FFE1383}"/>
              </a:ext>
            </a:extLst>
          </p:cNvPr>
          <p:cNvSpPr txBox="1"/>
          <p:nvPr/>
        </p:nvSpPr>
        <p:spPr>
          <a:xfrm>
            <a:off x="5982231" y="524148"/>
            <a:ext cx="5118652"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400">
                <a:solidFill>
                  <a:schemeClr val="bg1"/>
                </a:solidFill>
                <a:cs typeface="Calibri"/>
              </a:rPr>
              <a:t> Lack of real-time monitoring </a:t>
            </a:r>
            <a:r>
              <a:rPr lang="en-US" sz="2400" dirty="0">
                <a:solidFill>
                  <a:schemeClr val="bg1"/>
                </a:solidFill>
                <a:cs typeface="Calibri"/>
              </a:rPr>
              <a:t>and alerting  capabilities</a:t>
            </a:r>
            <a:endParaRPr lang="en-US">
              <a:solidFill>
                <a:schemeClr val="bg1"/>
              </a:solidFill>
            </a:endParaRPr>
          </a:p>
          <a:p>
            <a:pPr marL="342900" indent="-342900">
              <a:buFont typeface="Wingdings"/>
              <a:buChar char="Ø"/>
            </a:pPr>
            <a:r>
              <a:rPr lang="en-US" sz="2400" dirty="0">
                <a:solidFill>
                  <a:schemeClr val="bg1"/>
                </a:solidFill>
                <a:cs typeface="Calibri"/>
              </a:rPr>
              <a:t> Previous methods did not employ image recognition techniques for drunkenness detection</a:t>
            </a:r>
          </a:p>
          <a:p>
            <a:pPr marL="342900" indent="-342900">
              <a:buFont typeface="Wingdings"/>
              <a:buChar char="Ø"/>
            </a:pPr>
            <a:r>
              <a:rPr lang="en-US" sz="2400" dirty="0">
                <a:solidFill>
                  <a:schemeClr val="bg1"/>
                </a:solidFill>
                <a:cs typeface="Calibri"/>
              </a:rPr>
              <a:t>Previous methods relied on physical intervention from authorities</a:t>
            </a:r>
          </a:p>
          <a:p>
            <a:r>
              <a:rPr lang="en-US" dirty="0">
                <a:solidFill>
                  <a:schemeClr val="bg1"/>
                </a:solidFill>
                <a:cs typeface="Calibri"/>
              </a:rPr>
              <a:t>         </a:t>
            </a:r>
          </a:p>
          <a:p>
            <a:r>
              <a:rPr lang="en-US" dirty="0">
                <a:cs typeface="Calibri"/>
              </a:rPr>
              <a:t>           </a:t>
            </a:r>
          </a:p>
        </p:txBody>
      </p:sp>
    </p:spTree>
    <p:extLst>
      <p:ext uri="{BB962C8B-B14F-4D97-AF65-F5344CB8AC3E}">
        <p14:creationId xmlns:p14="http://schemas.microsoft.com/office/powerpoint/2010/main" val="120756136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hand holding a light&#10;&#10;Description automatically generated">
            <a:extLst>
              <a:ext uri="{FF2B5EF4-FFF2-40B4-BE49-F238E27FC236}">
                <a16:creationId xmlns:a16="http://schemas.microsoft.com/office/drawing/2014/main" id="{E5E082BA-6533-665A-E0BA-380467BE58D0}"/>
              </a:ext>
            </a:extLst>
          </p:cNvPr>
          <p:cNvPicPr>
            <a:picLocks noChangeAspect="1"/>
          </p:cNvPicPr>
          <p:nvPr/>
        </p:nvPicPr>
        <p:blipFill rotWithShape="1">
          <a:blip r:embed="rId2">
            <a:alphaModFix/>
          </a:blip>
          <a:srcRect l="13244" r="13244"/>
          <a:stretch/>
        </p:blipFill>
        <p:spPr>
          <a:xfrm>
            <a:off x="4283902" y="10"/>
            <a:ext cx="7908098" cy="6857992"/>
          </a:xfrm>
          <a:prstGeom prst="rect">
            <a:avLst/>
          </a:prstGeom>
        </p:spPr>
      </p:pic>
      <p:sp>
        <p:nvSpPr>
          <p:cNvPr id="25" name="Rectangle 2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45BE5-5863-3D9F-3FE4-2133DEACE6B8}"/>
              </a:ext>
            </a:extLst>
          </p:cNvPr>
          <p:cNvSpPr>
            <a:spLocks noGrp="1"/>
          </p:cNvSpPr>
          <p:nvPr>
            <p:ph type="ctrTitle"/>
          </p:nvPr>
        </p:nvSpPr>
        <p:spPr>
          <a:xfrm>
            <a:off x="728663" y="1115219"/>
            <a:ext cx="5505449" cy="2387600"/>
          </a:xfrm>
        </p:spPr>
        <p:txBody>
          <a:bodyPr>
            <a:normAutofit/>
          </a:bodyPr>
          <a:lstStyle/>
          <a:p>
            <a:pPr algn="l"/>
            <a:r>
              <a:rPr lang="en-US" sz="5000" dirty="0">
                <a:solidFill>
                  <a:schemeClr val="bg1"/>
                </a:solidFill>
                <a:cs typeface="Calibri Light"/>
              </a:rPr>
              <a:t>METHODOLOGY</a:t>
            </a:r>
            <a:endParaRPr lang="en-US" sz="5000" dirty="0">
              <a:solidFill>
                <a:schemeClr val="bg1"/>
              </a:solidFill>
            </a:endParaRPr>
          </a:p>
        </p:txBody>
      </p:sp>
      <p:sp>
        <p:nvSpPr>
          <p:cNvPr id="3" name="Content Placeholder 2">
            <a:extLst>
              <a:ext uri="{FF2B5EF4-FFF2-40B4-BE49-F238E27FC236}">
                <a16:creationId xmlns:a16="http://schemas.microsoft.com/office/drawing/2014/main" id="{A41E48C0-CD1E-F525-202C-0C3AFBBCFCE6}"/>
              </a:ext>
            </a:extLst>
          </p:cNvPr>
          <p:cNvSpPr>
            <a:spLocks noGrp="1"/>
          </p:cNvSpPr>
          <p:nvPr>
            <p:ph type="subTitle" idx="1"/>
          </p:nvPr>
        </p:nvSpPr>
        <p:spPr>
          <a:xfrm>
            <a:off x="728663" y="3902075"/>
            <a:ext cx="5505449" cy="1655762"/>
          </a:xfrm>
        </p:spPr>
        <p:txBody>
          <a:bodyPr vert="horz" lIns="91440" tIns="45720" rIns="91440" bIns="45720" rtlCol="0" anchor="t">
            <a:normAutofit lnSpcReduction="10000"/>
          </a:bodyPr>
          <a:lstStyle/>
          <a:p>
            <a:pPr algn="l"/>
            <a:r>
              <a:rPr lang="en-US" sz="2000" dirty="0">
                <a:solidFill>
                  <a:schemeClr val="bg1"/>
                </a:solidFill>
                <a:latin typeface="Times New Roman"/>
                <a:cs typeface="Times New Roman"/>
              </a:rPr>
              <a:t>The methodology proposed to be employed for modelling this system involves obtaining a dataset comprising images that will be classified into sober and drunk states. This  ML model will be integrated with the ignition interlock and communication system peripherals.</a:t>
            </a:r>
          </a:p>
          <a:p>
            <a:pPr algn="l"/>
            <a:endParaRPr lang="en-US" sz="2000">
              <a:solidFill>
                <a:schemeClr val="bg1"/>
              </a:solidFill>
              <a:cs typeface="Calibri"/>
            </a:endParaRPr>
          </a:p>
        </p:txBody>
      </p:sp>
      <p:cxnSp>
        <p:nvCxnSpPr>
          <p:cNvPr id="26" name="Straight Connector 2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41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8123B-79E9-D601-5682-44542F53565C}"/>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Dataset</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D0EDBA7-1011-50B6-6F26-0ABC855A3C82}"/>
              </a:ext>
            </a:extLst>
          </p:cNvPr>
          <p:cNvSpPr>
            <a:spLocks noGrp="1"/>
          </p:cNvSpPr>
          <p:nvPr>
            <p:ph type="body" sz="half" idx="2"/>
          </p:nvPr>
        </p:nvSpPr>
        <p:spPr>
          <a:xfrm>
            <a:off x="590719" y="2114845"/>
            <a:ext cx="5091387" cy="4540301"/>
          </a:xfrm>
        </p:spPr>
        <p:txBody>
          <a:bodyPr vert="horz" lIns="91440" tIns="45720" rIns="91440" bIns="45720" rtlCol="0" anchor="ctr">
            <a:normAutofit/>
          </a:bodyPr>
          <a:lstStyle/>
          <a:p>
            <a:pPr indent="-228600">
              <a:buChar char="•"/>
            </a:pPr>
            <a:r>
              <a:rPr lang="en-US" sz="2000" dirty="0"/>
              <a:t>This project will employ the </a:t>
            </a:r>
            <a:r>
              <a:rPr lang="en-US" sz="2000" b="1" dirty="0"/>
              <a:t>"Three Glasses Later"</a:t>
            </a:r>
            <a:r>
              <a:rPr lang="en-US" sz="2000" dirty="0"/>
              <a:t> dataset by </a:t>
            </a:r>
            <a:r>
              <a:rPr lang="en-US" sz="2000" b="1" dirty="0"/>
              <a:t>Marco Alberti</a:t>
            </a:r>
            <a:r>
              <a:rPr lang="en-US" sz="2000" dirty="0"/>
              <a:t>, capturing individuals while sober and after consuming </a:t>
            </a:r>
            <a:r>
              <a:rPr lang="en-US" sz="2000"/>
              <a:t>wine.</a:t>
            </a:r>
            <a:endParaRPr lang="en-US">
              <a:cs typeface="Calibri" panose="020F0502020204030204"/>
            </a:endParaRPr>
          </a:p>
          <a:p>
            <a:pPr indent="-228600">
              <a:buFont typeface="Arial" panose="020B0604020202020204" pitchFamily="34" charset="0"/>
              <a:buChar char="•"/>
            </a:pPr>
            <a:r>
              <a:rPr lang="en-US" sz="2000" dirty="0"/>
              <a:t>These facial images will help test and train the ML model accurately.</a:t>
            </a:r>
            <a:endParaRPr lang="en-US" dirty="0"/>
          </a:p>
          <a:p>
            <a:pPr indent="-228600">
              <a:buFont typeface="Arial" panose="020B0604020202020204" pitchFamily="34" charset="0"/>
              <a:buChar char="•"/>
            </a:pPr>
            <a:r>
              <a:rPr lang="en-US" sz="2000" b="1" dirty="0"/>
              <a:t>Image augmentation</a:t>
            </a:r>
            <a:r>
              <a:rPr lang="en-US" sz="2000" dirty="0"/>
              <a:t> will be used to incorporate photos with varying conditions, such as </a:t>
            </a:r>
            <a:r>
              <a:rPr lang="en-US" sz="2000" b="1" i="1" dirty="0"/>
              <a:t>off-center faces, diverse perspectives, and lighting</a:t>
            </a:r>
            <a:r>
              <a:rPr lang="en-US" sz="2000" dirty="0"/>
              <a:t>, to offer a better reflection of real-world scenarios in the dataset enhancement process.</a:t>
            </a:r>
            <a:endParaRPr lang="en-US">
              <a:cs typeface="Calibri"/>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erson in a hat&#10;&#10;Description automatically generated">
            <a:extLst>
              <a:ext uri="{FF2B5EF4-FFF2-40B4-BE49-F238E27FC236}">
                <a16:creationId xmlns:a16="http://schemas.microsoft.com/office/drawing/2014/main" id="{04004F68-867C-A16E-6F98-53026859DAA0}"/>
              </a:ext>
            </a:extLst>
          </p:cNvPr>
          <p:cNvPicPr>
            <a:picLocks noGrp="1" noChangeAspect="1"/>
          </p:cNvPicPr>
          <p:nvPr>
            <p:ph type="pic" idx="1"/>
          </p:nvPr>
        </p:nvPicPr>
        <p:blipFill rotWithShape="1">
          <a:blip r:embed="rId2"/>
          <a:srcRect r="4" b="3065"/>
          <a:stretch/>
        </p:blipFill>
        <p:spPr>
          <a:xfrm>
            <a:off x="5977788" y="799352"/>
            <a:ext cx="5425410" cy="5259296"/>
          </a:xfrm>
          <a:prstGeom prst="rect">
            <a:avLst/>
          </a:prstGeom>
        </p:spPr>
      </p:pic>
    </p:spTree>
    <p:extLst>
      <p:ext uri="{BB962C8B-B14F-4D97-AF65-F5344CB8AC3E}">
        <p14:creationId xmlns:p14="http://schemas.microsoft.com/office/powerpoint/2010/main" val="289388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B97C0-3310-22DE-1BBF-2DFA364EACB9}"/>
              </a:ext>
            </a:extLst>
          </p:cNvPr>
          <p:cNvSpPr>
            <a:spLocks noGrp="1"/>
          </p:cNvSpPr>
          <p:nvPr>
            <p:ph type="title"/>
          </p:nvPr>
        </p:nvSpPr>
        <p:spPr>
          <a:xfrm>
            <a:off x="597934" y="888317"/>
            <a:ext cx="5368670" cy="1035781"/>
          </a:xfrm>
        </p:spPr>
        <p:txBody>
          <a:bodyPr anchor="ctr">
            <a:noAutofit/>
          </a:bodyPr>
          <a:lstStyle/>
          <a:p>
            <a:pPr algn="ctr"/>
            <a:r>
              <a:rPr lang="en-US" sz="3600" dirty="0">
                <a:latin typeface="Calibri"/>
                <a:cs typeface="Calibri Light"/>
              </a:rPr>
              <a:t>Facial feature selection and calculation</a:t>
            </a:r>
            <a:endParaRPr lang="en-US"/>
          </a:p>
        </p:txBody>
      </p:sp>
      <p:sp>
        <p:nvSpPr>
          <p:cNvPr id="3" name="Picture Placeholder 2">
            <a:extLst>
              <a:ext uri="{FF2B5EF4-FFF2-40B4-BE49-F238E27FC236}">
                <a16:creationId xmlns:a16="http://schemas.microsoft.com/office/drawing/2014/main" id="{6848C12A-F8D5-675C-7D0A-D3F89A14DD0A}"/>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2200" dirty="0">
                <a:cs typeface="Calibri"/>
              </a:rPr>
              <a:t>Feature selection and calculation are vital in facial recognition. </a:t>
            </a:r>
          </a:p>
        </p:txBody>
      </p:sp>
      <p:sp>
        <p:nvSpPr>
          <p:cNvPr id="36" name="Rectangle 35">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970EFE7A-241C-A5AE-59BB-6BB10FA3C330}"/>
              </a:ext>
            </a:extLst>
          </p:cNvPr>
          <p:cNvGraphicFramePr>
            <a:graphicFrameLocks noGrp="1"/>
          </p:cNvGraphicFramePr>
          <p:nvPr>
            <p:extLst>
              <p:ext uri="{D42A27DB-BD31-4B8C-83A1-F6EECF244321}">
                <p14:modId xmlns:p14="http://schemas.microsoft.com/office/powerpoint/2010/main" val="2170092583"/>
              </p:ext>
            </p:extLst>
          </p:nvPr>
        </p:nvGraphicFramePr>
        <p:xfrm>
          <a:off x="6044339" y="490779"/>
          <a:ext cx="5986250" cy="5358873"/>
        </p:xfrm>
        <a:graphic>
          <a:graphicData uri="http://schemas.openxmlformats.org/drawingml/2006/table">
            <a:tbl>
              <a:tblPr firstRow="1" bandRow="1">
                <a:tableStyleId>{ED083AE6-46FA-4A59-8FB0-9F97EB10719F}</a:tableStyleId>
              </a:tblPr>
              <a:tblGrid>
                <a:gridCol w="2137768">
                  <a:extLst>
                    <a:ext uri="{9D8B030D-6E8A-4147-A177-3AD203B41FA5}">
                      <a16:colId xmlns:a16="http://schemas.microsoft.com/office/drawing/2014/main" val="302064315"/>
                    </a:ext>
                  </a:extLst>
                </a:gridCol>
                <a:gridCol w="3848482">
                  <a:extLst>
                    <a:ext uri="{9D8B030D-6E8A-4147-A177-3AD203B41FA5}">
                      <a16:colId xmlns:a16="http://schemas.microsoft.com/office/drawing/2014/main" val="3480375467"/>
                    </a:ext>
                  </a:extLst>
                </a:gridCol>
              </a:tblGrid>
              <a:tr h="1646694">
                <a:tc>
                  <a:txBody>
                    <a:bodyPr/>
                    <a:lstStyle/>
                    <a:p>
                      <a:pPr lvl="0">
                        <a:buNone/>
                      </a:pPr>
                      <a:r>
                        <a:rPr lang="en-US" sz="2400" u="none" strike="noStrike" baseline="0" noProof="0" dirty="0">
                          <a:solidFill>
                            <a:srgbClr val="404040"/>
                          </a:solidFill>
                        </a:rPr>
                        <a:t>Pixel Intensity Features</a:t>
                      </a:r>
                      <a:endParaRPr lang="en-US" sz="1400" dirty="0">
                        <a:solidFill>
                          <a:srgbClr val="404040"/>
                        </a:solidFill>
                      </a:endParaRPr>
                    </a:p>
                  </a:txBody>
                  <a:tcPr marL="158896" marR="284179" marT="79448" marB="79448"/>
                </a:tc>
                <a:tc>
                  <a:txBody>
                    <a:bodyPr/>
                    <a:lstStyle/>
                    <a:p>
                      <a:pPr marL="285750" lvl="0" indent="-285750" algn="l">
                        <a:lnSpc>
                          <a:spcPct val="100000"/>
                        </a:lnSpc>
                        <a:spcBef>
                          <a:spcPts val="0"/>
                        </a:spcBef>
                        <a:spcAft>
                          <a:spcPts val="0"/>
                        </a:spcAft>
                        <a:buFont typeface="Arial"/>
                        <a:buChar char="•"/>
                      </a:pPr>
                      <a:r>
                        <a:rPr lang="en-US" sz="2200" b="0" u="none" strike="noStrike" noProof="0" dirty="0">
                          <a:solidFill>
                            <a:srgbClr val="404040"/>
                          </a:solidFill>
                          <a:latin typeface="Calibri"/>
                        </a:rPr>
                        <a:t>Raw Pixel Values</a:t>
                      </a:r>
                      <a:endParaRPr lang="en-US" sz="2200" b="0">
                        <a:solidFill>
                          <a:srgbClr val="404040"/>
                        </a:solidFill>
                        <a:latin typeface="Calibri"/>
                      </a:endParaRPr>
                    </a:p>
                    <a:p>
                      <a:pPr marL="285750" lvl="0" indent="-285750" algn="l">
                        <a:lnSpc>
                          <a:spcPct val="100000"/>
                        </a:lnSpc>
                        <a:spcBef>
                          <a:spcPts val="0"/>
                        </a:spcBef>
                        <a:spcAft>
                          <a:spcPts val="0"/>
                        </a:spcAft>
                        <a:buFont typeface="Arial"/>
                        <a:buChar char="•"/>
                      </a:pPr>
                      <a:r>
                        <a:rPr lang="en-US" sz="2200" b="0" u="none" strike="noStrike" noProof="0" dirty="0">
                          <a:solidFill>
                            <a:srgbClr val="404040"/>
                          </a:solidFill>
                          <a:latin typeface="Calibri"/>
                        </a:rPr>
                        <a:t>Histograms of Pixel Intensities</a:t>
                      </a:r>
                    </a:p>
                    <a:p>
                      <a:pPr marL="285750" lvl="0" indent="-285750" algn="l">
                        <a:lnSpc>
                          <a:spcPct val="100000"/>
                        </a:lnSpc>
                        <a:spcBef>
                          <a:spcPts val="0"/>
                        </a:spcBef>
                        <a:spcAft>
                          <a:spcPts val="0"/>
                        </a:spcAft>
                        <a:buFont typeface="Arial"/>
                        <a:buChar char="•"/>
                      </a:pPr>
                      <a:r>
                        <a:rPr lang="en-US" sz="2200" b="0" u="none" strike="noStrike" noProof="0" dirty="0">
                          <a:solidFill>
                            <a:srgbClr val="404040"/>
                          </a:solidFill>
                          <a:latin typeface="Calibri"/>
                        </a:rPr>
                        <a:t>Local Binary Patterns (LBP)</a:t>
                      </a:r>
                    </a:p>
                  </a:txBody>
                  <a:tcPr marL="158896" marR="284179" marT="79448" marB="79448"/>
                </a:tc>
                <a:extLst>
                  <a:ext uri="{0D108BD9-81ED-4DB2-BD59-A6C34878D82A}">
                    <a16:rowId xmlns:a16="http://schemas.microsoft.com/office/drawing/2014/main" val="3018230070"/>
                  </a:ext>
                </a:extLst>
              </a:tr>
              <a:tr h="1369029">
                <a:tc>
                  <a:txBody>
                    <a:bodyPr/>
                    <a:lstStyle/>
                    <a:p>
                      <a:pPr lvl="0">
                        <a:buNone/>
                      </a:pPr>
                      <a:r>
                        <a:rPr lang="en-US" sz="2800" b="1" u="none" strike="noStrike" baseline="0" noProof="0" dirty="0">
                          <a:solidFill>
                            <a:srgbClr val="404040"/>
                          </a:solidFill>
                        </a:rPr>
                        <a:t>Geometric Features:</a:t>
                      </a:r>
                      <a:endParaRPr lang="en-US" sz="2800" b="1" dirty="0"/>
                    </a:p>
                  </a:txBody>
                  <a:tcPr marL="158896" marR="284179" marT="79448" marB="79448"/>
                </a:tc>
                <a:tc>
                  <a:txBody>
                    <a:bodyPr/>
                    <a:lstStyle/>
                    <a:p>
                      <a:pPr marL="285750" lvl="0" indent="-285750" algn="l">
                        <a:lnSpc>
                          <a:spcPct val="100000"/>
                        </a:lnSpc>
                        <a:spcBef>
                          <a:spcPts val="0"/>
                        </a:spcBef>
                        <a:spcAft>
                          <a:spcPts val="0"/>
                        </a:spcAft>
                        <a:buFont typeface="Arial"/>
                        <a:buChar char="•"/>
                      </a:pPr>
                      <a:r>
                        <a:rPr lang="en-US" sz="2000" b="0" u="none" strike="noStrike" noProof="0" dirty="0">
                          <a:solidFill>
                            <a:schemeClr val="tx1"/>
                          </a:solidFill>
                          <a:latin typeface="Calibri"/>
                        </a:rPr>
                        <a:t>Facial Landmarks: </a:t>
                      </a:r>
                      <a:endParaRPr lang="en-US" sz="2000" b="0">
                        <a:solidFill>
                          <a:schemeClr val="tx1"/>
                        </a:solidFill>
                        <a:latin typeface="Calibri"/>
                      </a:endParaRPr>
                    </a:p>
                    <a:p>
                      <a:pPr marL="285750" lvl="0" indent="-285750" algn="l">
                        <a:lnSpc>
                          <a:spcPct val="100000"/>
                        </a:lnSpc>
                        <a:spcBef>
                          <a:spcPts val="0"/>
                        </a:spcBef>
                        <a:spcAft>
                          <a:spcPts val="0"/>
                        </a:spcAft>
                        <a:buFont typeface="Arial"/>
                        <a:buChar char="•"/>
                      </a:pPr>
                      <a:r>
                        <a:rPr lang="en-US" sz="2000" b="0" u="none" strike="noStrike" noProof="0" dirty="0">
                          <a:solidFill>
                            <a:schemeClr val="tx1"/>
                          </a:solidFill>
                          <a:latin typeface="Calibri"/>
                        </a:rPr>
                        <a:t>Distances, Ratios, and Angles: Calculate facial measurements.</a:t>
                      </a:r>
                      <a:endParaRPr lang="en-US" sz="2000" b="0">
                        <a:solidFill>
                          <a:schemeClr val="tx1"/>
                        </a:solidFill>
                        <a:latin typeface="Calibri"/>
                      </a:endParaRPr>
                    </a:p>
                    <a:p>
                      <a:pPr lvl="0">
                        <a:buNone/>
                      </a:pPr>
                      <a:endParaRPr lang="en-US" sz="1300" b="0" dirty="0">
                        <a:solidFill>
                          <a:schemeClr val="tx1"/>
                        </a:solidFill>
                        <a:latin typeface="Calibri"/>
                      </a:endParaRPr>
                    </a:p>
                  </a:txBody>
                  <a:tcPr marL="158896" marR="284179" marT="79448" marB="79448"/>
                </a:tc>
                <a:extLst>
                  <a:ext uri="{0D108BD9-81ED-4DB2-BD59-A6C34878D82A}">
                    <a16:rowId xmlns:a16="http://schemas.microsoft.com/office/drawing/2014/main" val="4177798439"/>
                  </a:ext>
                </a:extLst>
              </a:tr>
              <a:tr h="1123627">
                <a:tc>
                  <a:txBody>
                    <a:bodyPr/>
                    <a:lstStyle/>
                    <a:p>
                      <a:pPr lvl="0">
                        <a:buNone/>
                      </a:pPr>
                      <a:r>
                        <a:rPr lang="en-US" sz="2800" b="1" u="none" strike="noStrike" noProof="0" dirty="0">
                          <a:solidFill>
                            <a:srgbClr val="374151"/>
                          </a:solidFill>
                        </a:rPr>
                        <a:t>Texture Features:</a:t>
                      </a:r>
                      <a:endParaRPr lang="en-US" b="1" dirty="0"/>
                    </a:p>
                  </a:txBody>
                  <a:tcPr marL="158896" marR="284179" marT="79448" marB="79448"/>
                </a:tc>
                <a:tc>
                  <a:txBody>
                    <a:bodyPr/>
                    <a:lstStyle/>
                    <a:p>
                      <a:pPr marL="285750" lvl="0" indent="-285750" algn="l">
                        <a:lnSpc>
                          <a:spcPct val="100000"/>
                        </a:lnSpc>
                        <a:spcBef>
                          <a:spcPts val="0"/>
                        </a:spcBef>
                        <a:spcAft>
                          <a:spcPts val="0"/>
                        </a:spcAft>
                        <a:buFont typeface="Arial"/>
                        <a:buChar char="•"/>
                      </a:pPr>
                      <a:r>
                        <a:rPr lang="en-US" sz="2000" b="0" u="none" strike="noStrike" noProof="0" dirty="0">
                          <a:solidFill>
                            <a:schemeClr val="tx1"/>
                          </a:solidFill>
                          <a:latin typeface="Calibri"/>
                        </a:rPr>
                        <a:t>Gabor Filters</a:t>
                      </a:r>
                      <a:endParaRPr lang="en-US" sz="2000" b="0">
                        <a:solidFill>
                          <a:schemeClr val="tx1"/>
                        </a:solidFill>
                        <a:latin typeface="Calibri"/>
                      </a:endParaRPr>
                    </a:p>
                    <a:p>
                      <a:pPr marL="285750" lvl="0" indent="-285750" algn="l">
                        <a:lnSpc>
                          <a:spcPct val="100000"/>
                        </a:lnSpc>
                        <a:spcBef>
                          <a:spcPts val="0"/>
                        </a:spcBef>
                        <a:spcAft>
                          <a:spcPts val="0"/>
                        </a:spcAft>
                        <a:buFont typeface="Arial"/>
                        <a:buChar char="•"/>
                      </a:pPr>
                      <a:r>
                        <a:rPr lang="en-US" sz="2000" b="0" u="none" strike="noStrike" noProof="0" dirty="0">
                          <a:solidFill>
                            <a:schemeClr val="tx1"/>
                          </a:solidFill>
                          <a:latin typeface="Calibri"/>
                        </a:rPr>
                        <a:t>Local Binary Patterns (LBP)</a:t>
                      </a:r>
                    </a:p>
                    <a:p>
                      <a:pPr lvl="0">
                        <a:buNone/>
                      </a:pPr>
                      <a:endParaRPr lang="en-US" sz="1300" b="0" dirty="0">
                        <a:solidFill>
                          <a:schemeClr val="tx1"/>
                        </a:solidFill>
                        <a:latin typeface="Calibri"/>
                      </a:endParaRPr>
                    </a:p>
                  </a:txBody>
                  <a:tcPr marL="158896" marR="284179" marT="79448" marB="79448"/>
                </a:tc>
                <a:extLst>
                  <a:ext uri="{0D108BD9-81ED-4DB2-BD59-A6C34878D82A}">
                    <a16:rowId xmlns:a16="http://schemas.microsoft.com/office/drawing/2014/main" val="3512335338"/>
                  </a:ext>
                </a:extLst>
              </a:tr>
              <a:tr h="885842">
                <a:tc>
                  <a:txBody>
                    <a:bodyPr/>
                    <a:lstStyle/>
                    <a:p>
                      <a:pPr lvl="0">
                        <a:buNone/>
                      </a:pPr>
                      <a:r>
                        <a:rPr lang="en-US" sz="2800" b="1" u="none" strike="noStrike" noProof="0" dirty="0">
                          <a:solidFill>
                            <a:srgbClr val="374151"/>
                          </a:solidFill>
                        </a:rPr>
                        <a:t>Statistical Features:</a:t>
                      </a:r>
                      <a:endParaRPr lang="en-US" sz="2800" b="1" dirty="0"/>
                    </a:p>
                  </a:txBody>
                  <a:tcPr marL="158896" marR="284179" marT="79448" marB="79448"/>
                </a:tc>
                <a:tc>
                  <a:txBody>
                    <a:bodyPr/>
                    <a:lstStyle/>
                    <a:p>
                      <a:pPr marL="171450" lvl="0" indent="-171450">
                        <a:buFont typeface="Arial"/>
                        <a:buChar char="•"/>
                      </a:pPr>
                      <a:r>
                        <a:rPr lang="en-US" sz="2000" b="0" u="none" strike="noStrike" noProof="0" dirty="0">
                          <a:solidFill>
                            <a:schemeClr val="tx1"/>
                          </a:solidFill>
                          <a:latin typeface="Calibri"/>
                        </a:rPr>
                        <a:t>Mean, Variance, Skewness, and Kurtosis</a:t>
                      </a:r>
                    </a:p>
                  </a:txBody>
                  <a:tcPr marL="158896" marR="284179" marT="79448" marB="79448"/>
                </a:tc>
                <a:extLst>
                  <a:ext uri="{0D108BD9-81ED-4DB2-BD59-A6C34878D82A}">
                    <a16:rowId xmlns:a16="http://schemas.microsoft.com/office/drawing/2014/main" val="2919997509"/>
                  </a:ext>
                </a:extLst>
              </a:tr>
            </a:tbl>
          </a:graphicData>
        </a:graphic>
      </p:graphicFrame>
    </p:spTree>
    <p:extLst>
      <p:ext uri="{BB962C8B-B14F-4D97-AF65-F5344CB8AC3E}">
        <p14:creationId xmlns:p14="http://schemas.microsoft.com/office/powerpoint/2010/main" val="324581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35CFA-3286-EC09-6049-69B4B9710E05}"/>
              </a:ext>
            </a:extLst>
          </p:cNvPr>
          <p:cNvSpPr>
            <a:spLocks noGrp="1"/>
          </p:cNvSpPr>
          <p:nvPr>
            <p:ph type="title"/>
          </p:nvPr>
        </p:nvSpPr>
        <p:spPr>
          <a:xfrm>
            <a:off x="589560" y="856180"/>
            <a:ext cx="4560584" cy="1128068"/>
          </a:xfrm>
        </p:spPr>
        <p:txBody>
          <a:bodyPr anchor="ctr">
            <a:noAutofit/>
          </a:bodyPr>
          <a:lstStyle/>
          <a:p>
            <a:pPr algn="ctr"/>
            <a:r>
              <a:rPr lang="en" sz="2500" dirty="0">
                <a:latin typeface="Calibri"/>
                <a:ea typeface="Calibri"/>
                <a:cs typeface="Calibri"/>
              </a:rPr>
              <a:t>Compare classifiers to optimize classification accuracy</a:t>
            </a:r>
            <a:endParaRPr lang="en-US" sz="2500" dirty="0">
              <a:cs typeface="Calibri Light" panose="020F0302020204030204"/>
            </a:endParaRPr>
          </a:p>
        </p:txBody>
      </p:sp>
      <p:grpSp>
        <p:nvGrpSpPr>
          <p:cNvPr id="34" name="Group 3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FB107F-19AB-5AEB-9BF2-CE894269DF84}"/>
              </a:ext>
            </a:extLst>
          </p:cNvPr>
          <p:cNvSpPr>
            <a:spLocks noGrp="1"/>
          </p:cNvSpPr>
          <p:nvPr>
            <p:ph idx="1"/>
          </p:nvPr>
        </p:nvSpPr>
        <p:spPr>
          <a:xfrm>
            <a:off x="260040" y="2186732"/>
            <a:ext cx="4890104" cy="4396527"/>
          </a:xfrm>
        </p:spPr>
        <p:txBody>
          <a:bodyPr vert="horz" lIns="91440" tIns="45720" rIns="91440" bIns="45720" rtlCol="0" anchor="ctr">
            <a:normAutofit/>
          </a:bodyPr>
          <a:lstStyle/>
          <a:p>
            <a:pPr>
              <a:buFont typeface="Arial"/>
              <a:buChar char="•"/>
            </a:pPr>
            <a:r>
              <a:rPr lang="en-US" sz="2200" dirty="0">
                <a:ea typeface="+mn-lt"/>
                <a:cs typeface="+mn-lt"/>
              </a:rPr>
              <a:t>Performance metrics, including accuracy, assesses ML model effectiveness.</a:t>
            </a:r>
            <a:endParaRPr lang="en-US" sz="2200" dirty="0">
              <a:cs typeface="Calibri"/>
            </a:endParaRPr>
          </a:p>
          <a:p>
            <a:pPr>
              <a:buFont typeface="Arial"/>
              <a:buChar char="•"/>
            </a:pPr>
            <a:endParaRPr lang="en-US" sz="2200" dirty="0">
              <a:cs typeface="Calibri"/>
            </a:endParaRPr>
          </a:p>
          <a:p>
            <a:pPr>
              <a:buFont typeface="Arial"/>
              <a:buChar char="•"/>
            </a:pPr>
            <a:endParaRPr lang="en-US" sz="2200" dirty="0">
              <a:ea typeface="+mn-lt"/>
              <a:cs typeface="+mn-lt"/>
            </a:endParaRPr>
          </a:p>
          <a:p>
            <a:pPr>
              <a:buFont typeface="Arial"/>
              <a:buChar char="•"/>
            </a:pPr>
            <a:r>
              <a:rPr lang="en-US" sz="2200" dirty="0">
                <a:ea typeface="+mn-lt"/>
                <a:cs typeface="+mn-lt"/>
              </a:rPr>
              <a:t>Comparison of SVM, Random Forest and k-NN classifiers will be done using MATLAB to determine the best classifier for detecting facial drunkenness accurately.</a:t>
            </a:r>
            <a:endParaRPr lang="en-US" sz="2200" dirty="0"/>
          </a:p>
          <a:p>
            <a:pPr>
              <a:buFont typeface="Arial"/>
              <a:buChar char="•"/>
            </a:pPr>
            <a:endParaRPr lang="en-US" sz="1900" dirty="0">
              <a:cs typeface="Calibri"/>
            </a:endParaRPr>
          </a:p>
        </p:txBody>
      </p:sp>
      <p:sp>
        <p:nvSpPr>
          <p:cNvPr id="40" name="Rectangle 3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051811-56C6-2413-A7D9-3DAB7D5B7B5B}"/>
              </a:ext>
            </a:extLst>
          </p:cNvPr>
          <p:cNvPicPr>
            <a:picLocks noChangeAspect="1"/>
          </p:cNvPicPr>
          <p:nvPr/>
        </p:nvPicPr>
        <p:blipFill rotWithShape="1">
          <a:blip r:embed="rId2"/>
          <a:srcRect l="3362" r="27781" b="1"/>
          <a:stretch/>
        </p:blipFill>
        <p:spPr>
          <a:xfrm>
            <a:off x="5977788" y="799352"/>
            <a:ext cx="5425410" cy="5259296"/>
          </a:xfrm>
          <a:prstGeom prst="rect">
            <a:avLst/>
          </a:prstGeom>
        </p:spPr>
      </p:pic>
    </p:spTree>
    <p:extLst>
      <p:ext uri="{BB962C8B-B14F-4D97-AF65-F5344CB8AC3E}">
        <p14:creationId xmlns:p14="http://schemas.microsoft.com/office/powerpoint/2010/main" val="149878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rawing of a diagram&#10;&#10;Description automatically generated">
            <a:extLst>
              <a:ext uri="{FF2B5EF4-FFF2-40B4-BE49-F238E27FC236}">
                <a16:creationId xmlns:a16="http://schemas.microsoft.com/office/drawing/2014/main" id="{EFE7663B-FFA9-6938-3872-0F0AB41DBAFC}"/>
              </a:ext>
            </a:extLst>
          </p:cNvPr>
          <p:cNvPicPr>
            <a:picLocks noChangeAspect="1"/>
          </p:cNvPicPr>
          <p:nvPr/>
        </p:nvPicPr>
        <p:blipFill>
          <a:blip r:embed="rId2"/>
          <a:stretch>
            <a:fillRect/>
          </a:stretch>
        </p:blipFill>
        <p:spPr>
          <a:xfrm>
            <a:off x="643467" y="2106761"/>
            <a:ext cx="11307631" cy="3622137"/>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565898-86EE-5B90-A927-6D1FBE568517}"/>
              </a:ext>
            </a:extLst>
          </p:cNvPr>
          <p:cNvSpPr txBox="1"/>
          <p:nvPr/>
        </p:nvSpPr>
        <p:spPr>
          <a:xfrm>
            <a:off x="1399292" y="909523"/>
            <a:ext cx="9619702" cy="7981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cs typeface="Calibri"/>
              </a:rPr>
              <a:t> Intoxication detection image pipeline </a:t>
            </a:r>
          </a:p>
        </p:txBody>
      </p:sp>
    </p:spTree>
    <p:extLst>
      <p:ext uri="{BB962C8B-B14F-4D97-AF65-F5344CB8AC3E}">
        <p14:creationId xmlns:p14="http://schemas.microsoft.com/office/powerpoint/2010/main" val="305762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1316C-6FAE-FFCF-7DD7-1846BB360997}"/>
              </a:ext>
            </a:extLst>
          </p:cNvPr>
          <p:cNvSpPr>
            <a:spLocks noGrp="1"/>
          </p:cNvSpPr>
          <p:nvPr>
            <p:ph type="title"/>
          </p:nvPr>
        </p:nvSpPr>
        <p:spPr>
          <a:xfrm>
            <a:off x="761800" y="215661"/>
            <a:ext cx="5334197" cy="1708242"/>
          </a:xfrm>
        </p:spPr>
        <p:txBody>
          <a:bodyPr anchor="ctr">
            <a:normAutofit/>
          </a:bodyPr>
          <a:lstStyle/>
          <a:p>
            <a:r>
              <a:rPr lang="en" sz="4000">
                <a:cs typeface="Calibri Light"/>
              </a:rPr>
              <a:t>Integration of the ML model and deployment</a:t>
            </a:r>
            <a:endParaRPr lang="en-US" sz="4000"/>
          </a:p>
        </p:txBody>
      </p:sp>
      <p:pic>
        <p:nvPicPr>
          <p:cNvPr id="17" name="Picture 16">
            <a:extLst>
              <a:ext uri="{FF2B5EF4-FFF2-40B4-BE49-F238E27FC236}">
                <a16:creationId xmlns:a16="http://schemas.microsoft.com/office/drawing/2014/main" id="{DF1BA790-01EE-4C73-722F-73785A9C66BA}"/>
              </a:ext>
            </a:extLst>
          </p:cNvPr>
          <p:cNvPicPr>
            <a:picLocks noChangeAspect="1"/>
          </p:cNvPicPr>
          <p:nvPr/>
        </p:nvPicPr>
        <p:blipFill rotWithShape="1">
          <a:blip r:embed="rId2"/>
          <a:srcRect l="22158" r="3124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graphicFrame>
        <p:nvGraphicFramePr>
          <p:cNvPr id="4" name="Content Placeholder 3">
            <a:extLst>
              <a:ext uri="{FF2B5EF4-FFF2-40B4-BE49-F238E27FC236}">
                <a16:creationId xmlns:a16="http://schemas.microsoft.com/office/drawing/2014/main" id="{842686A1-D412-A923-DE7D-63E348E58680}"/>
              </a:ext>
            </a:extLst>
          </p:cNvPr>
          <p:cNvGraphicFramePr>
            <a:graphicFrameLocks noGrp="1"/>
          </p:cNvGraphicFramePr>
          <p:nvPr>
            <p:ph idx="1"/>
            <p:extLst>
              <p:ext uri="{D42A27DB-BD31-4B8C-83A1-F6EECF244321}">
                <p14:modId xmlns:p14="http://schemas.microsoft.com/office/powerpoint/2010/main" val="1074958506"/>
              </p:ext>
            </p:extLst>
          </p:nvPr>
        </p:nvGraphicFramePr>
        <p:xfrm>
          <a:off x="229838" y="1837641"/>
          <a:ext cx="6383743" cy="483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344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FE5FCF5-78BF-0BC3-4E1E-1018FF88DE60}"/>
              </a:ext>
            </a:extLst>
          </p:cNvPr>
          <p:cNvSpPr>
            <a:spLocks noGrp="1"/>
          </p:cNvSpPr>
          <p:nvPr>
            <p:ph type="title"/>
          </p:nvPr>
        </p:nvSpPr>
        <p:spPr>
          <a:xfrm>
            <a:off x="-117223" y="827458"/>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System Block Diagram</a:t>
            </a:r>
          </a:p>
          <a:p>
            <a:pPr algn="ctr"/>
            <a:endParaRPr lang="en-US" sz="6000" kern="1200">
              <a:solidFill>
                <a:schemeClr val="tx1"/>
              </a:solidFill>
              <a:latin typeface="+mj-lt"/>
              <a:ea typeface="+mj-ea"/>
              <a:cs typeface="+mj-cs"/>
            </a:endParaRPr>
          </a:p>
        </p:txBody>
      </p:sp>
      <p:sp>
        <p:nvSpPr>
          <p:cNvPr id="29" name="Freeform: Shape 28">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power supply system&#10;&#10;Description automatically generated">
            <a:extLst>
              <a:ext uri="{FF2B5EF4-FFF2-40B4-BE49-F238E27FC236}">
                <a16:creationId xmlns:a16="http://schemas.microsoft.com/office/drawing/2014/main" id="{7325E0A5-3878-BF77-26D3-2199A0C00426}"/>
              </a:ext>
            </a:extLst>
          </p:cNvPr>
          <p:cNvPicPr>
            <a:picLocks noChangeAspect="1"/>
          </p:cNvPicPr>
          <p:nvPr/>
        </p:nvPicPr>
        <p:blipFill>
          <a:blip r:embed="rId2"/>
          <a:stretch>
            <a:fillRect/>
          </a:stretch>
        </p:blipFill>
        <p:spPr>
          <a:xfrm>
            <a:off x="4221470" y="1540369"/>
            <a:ext cx="7771843" cy="41419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3" name="Freeform: Shape 32">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6029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F9C88-AA05-3663-6778-38665664F84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 System operation flow</a:t>
            </a:r>
          </a:p>
        </p:txBody>
      </p:sp>
      <p:pic>
        <p:nvPicPr>
          <p:cNvPr id="5" name="Content Placeholder 4" descr="A diagram of alcohol test&#10;&#10;Description automatically generated">
            <a:extLst>
              <a:ext uri="{FF2B5EF4-FFF2-40B4-BE49-F238E27FC236}">
                <a16:creationId xmlns:a16="http://schemas.microsoft.com/office/drawing/2014/main" id="{8CD1ED5C-A292-A058-A9F8-43D978729CE8}"/>
              </a:ext>
            </a:extLst>
          </p:cNvPr>
          <p:cNvPicPr>
            <a:picLocks noGrp="1" noChangeAspect="1"/>
          </p:cNvPicPr>
          <p:nvPr>
            <p:ph idx="1"/>
          </p:nvPr>
        </p:nvPicPr>
        <p:blipFill>
          <a:blip r:embed="rId2"/>
          <a:stretch>
            <a:fillRect/>
          </a:stretch>
        </p:blipFill>
        <p:spPr>
          <a:xfrm>
            <a:off x="4038600" y="1118096"/>
            <a:ext cx="7188199" cy="4618419"/>
          </a:xfrm>
          <a:prstGeom prst="rect">
            <a:avLst/>
          </a:prstGeom>
        </p:spPr>
      </p:pic>
    </p:spTree>
    <p:extLst>
      <p:ext uri="{BB962C8B-B14F-4D97-AF65-F5344CB8AC3E}">
        <p14:creationId xmlns:p14="http://schemas.microsoft.com/office/powerpoint/2010/main" val="451716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9">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pattern of different shapes&#10;&#10;Description automatically generated">
            <a:extLst>
              <a:ext uri="{FF2B5EF4-FFF2-40B4-BE49-F238E27FC236}">
                <a16:creationId xmlns:a16="http://schemas.microsoft.com/office/drawing/2014/main" id="{70180B4F-840A-15E4-C9C7-A07CABEE0824}"/>
              </a:ext>
            </a:extLst>
          </p:cNvPr>
          <p:cNvPicPr>
            <a:picLocks noChangeAspect="1"/>
          </p:cNvPicPr>
          <p:nvPr/>
        </p:nvPicPr>
        <p:blipFill rotWithShape="1">
          <a:blip r:embed="rId2"/>
          <a:srcRect t="4834" r="-1" b="14947"/>
          <a:stretch/>
        </p:blipFill>
        <p:spPr>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2" name="Title 1">
            <a:extLst>
              <a:ext uri="{FF2B5EF4-FFF2-40B4-BE49-F238E27FC236}">
                <a16:creationId xmlns:a16="http://schemas.microsoft.com/office/drawing/2014/main" id="{C02CB6C8-E0EF-FB29-56DF-8E983F2D6F45}"/>
              </a:ext>
            </a:extLst>
          </p:cNvPr>
          <p:cNvSpPr>
            <a:spLocks noGrp="1"/>
          </p:cNvSpPr>
          <p:nvPr>
            <p:ph type="ctrTitle"/>
          </p:nvPr>
        </p:nvSpPr>
        <p:spPr>
          <a:xfrm>
            <a:off x="860742" y="754840"/>
            <a:ext cx="4001034" cy="2757748"/>
          </a:xfrm>
        </p:spPr>
        <p:txBody>
          <a:bodyPr>
            <a:normAutofit/>
          </a:bodyPr>
          <a:lstStyle/>
          <a:p>
            <a:pPr algn="l"/>
            <a:r>
              <a:rPr lang="en-US" sz="4700" dirty="0">
                <a:ln w="22225">
                  <a:solidFill>
                    <a:schemeClr val="tx1"/>
                  </a:solidFill>
                  <a:miter lim="800000"/>
                </a:ln>
                <a:cs typeface="Calibri Light"/>
              </a:rPr>
              <a:t>INTRODUCTION</a:t>
            </a:r>
            <a:endParaRPr lang="en-US" sz="4700" dirty="0">
              <a:ln w="22225">
                <a:solidFill>
                  <a:schemeClr val="tx1"/>
                </a:solidFill>
                <a:miter lim="800000"/>
              </a:ln>
            </a:endParaRPr>
          </a:p>
        </p:txBody>
      </p:sp>
      <p:sp>
        <p:nvSpPr>
          <p:cNvPr id="3" name="Content Placeholder 2">
            <a:extLst>
              <a:ext uri="{FF2B5EF4-FFF2-40B4-BE49-F238E27FC236}">
                <a16:creationId xmlns:a16="http://schemas.microsoft.com/office/drawing/2014/main" id="{E249ADA4-16C1-DA45-A3D4-76D2467D72E1}"/>
              </a:ext>
            </a:extLst>
          </p:cNvPr>
          <p:cNvSpPr>
            <a:spLocks noGrp="1"/>
          </p:cNvSpPr>
          <p:nvPr>
            <p:ph type="subTitle" idx="1"/>
          </p:nvPr>
        </p:nvSpPr>
        <p:spPr>
          <a:xfrm>
            <a:off x="860742" y="3633690"/>
            <a:ext cx="4001034" cy="2099321"/>
          </a:xfrm>
        </p:spPr>
        <p:txBody>
          <a:bodyPr vert="horz" lIns="91440" tIns="45720" rIns="91440" bIns="45720" rtlCol="0">
            <a:normAutofit/>
          </a:bodyPr>
          <a:lstStyle/>
          <a:p>
            <a:pPr marL="0" indent="0" algn="l">
              <a:buNone/>
            </a:pPr>
            <a:r>
              <a:rPr lang="en-US">
                <a:ea typeface="+mn-lt"/>
                <a:cs typeface="+mn-lt"/>
              </a:rPr>
              <a:t>Urgency in combating drunk driving's dire consequences drives the quest for a proactive technological solution.</a:t>
            </a:r>
            <a:endParaRPr lang="en-US"/>
          </a:p>
        </p:txBody>
      </p:sp>
      <p:pic>
        <p:nvPicPr>
          <p:cNvPr id="23" name="Picture 22">
            <a:extLst>
              <a:ext uri="{FF2B5EF4-FFF2-40B4-BE49-F238E27FC236}">
                <a16:creationId xmlns:a16="http://schemas.microsoft.com/office/drawing/2014/main" id="{2B8ABC0B-977F-44EE-A6D5-D44D58B29863}"/>
              </a:ext>
            </a:extLst>
          </p:cNvPr>
          <p:cNvPicPr>
            <a:picLocks noChangeAspect="1"/>
          </p:cNvPicPr>
          <p:nvPr/>
        </p:nvPicPr>
        <p:blipFill rotWithShape="1">
          <a:blip r:embed="rId2"/>
          <a:srcRect l="16342" r="15721"/>
          <a:stretch/>
        </p:blipFill>
        <p:spPr>
          <a:xfrm>
            <a:off x="8610600" y="1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Tree>
    <p:extLst>
      <p:ext uri="{BB962C8B-B14F-4D97-AF65-F5344CB8AC3E}">
        <p14:creationId xmlns:p14="http://schemas.microsoft.com/office/powerpoint/2010/main" val="2256069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5B9004-75A1-A1E9-47E8-9D0BB1E92CA2}"/>
              </a:ext>
            </a:extLst>
          </p:cNvPr>
          <p:cNvSpPr/>
          <p:nvPr/>
        </p:nvSpPr>
        <p:spPr>
          <a:xfrm>
            <a:off x="484322" y="316424"/>
            <a:ext cx="11236271" cy="6238067"/>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DAB69DE-3A4F-EC98-44AC-4E4B3E596D82}"/>
              </a:ext>
            </a:extLst>
          </p:cNvPr>
          <p:cNvSpPr/>
          <p:nvPr/>
        </p:nvSpPr>
        <p:spPr>
          <a:xfrm>
            <a:off x="1627322" y="690966"/>
            <a:ext cx="3022169" cy="955729"/>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Peter Miller</a:t>
            </a:r>
            <a:endParaRPr lang="en-US" sz="2400" dirty="0">
              <a:ea typeface="Calibri"/>
              <a:cs typeface="Calibri"/>
            </a:endParaRPr>
          </a:p>
        </p:txBody>
      </p:sp>
      <p:sp>
        <p:nvSpPr>
          <p:cNvPr id="6" name="Rectangle: Rounded Corners 5">
            <a:extLst>
              <a:ext uri="{FF2B5EF4-FFF2-40B4-BE49-F238E27FC236}">
                <a16:creationId xmlns:a16="http://schemas.microsoft.com/office/drawing/2014/main" id="{BBA6A215-0651-8ADB-B1FF-110145F59070}"/>
              </a:ext>
            </a:extLst>
          </p:cNvPr>
          <p:cNvSpPr/>
          <p:nvPr/>
        </p:nvSpPr>
        <p:spPr>
          <a:xfrm>
            <a:off x="4856137" y="690966"/>
            <a:ext cx="6638439" cy="57602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cs typeface="Calibri"/>
              </a:rPr>
              <a:t> </a:t>
            </a:r>
            <a:r>
              <a:rPr lang="en-US" sz="2400">
                <a:solidFill>
                  <a:srgbClr val="374151"/>
                </a:solidFill>
                <a:cs typeface="Calibri"/>
              </a:rPr>
              <a:t>Peter</a:t>
            </a:r>
            <a:r>
              <a:rPr lang="en-US" sz="2400">
                <a:solidFill>
                  <a:srgbClr val="374151"/>
                </a:solidFill>
                <a:ea typeface="+mn-lt"/>
                <a:cs typeface="+mn-lt"/>
              </a:rPr>
              <a:t> Miller discusses </a:t>
            </a:r>
            <a:r>
              <a:rPr lang="en-US" sz="2400" b="1">
                <a:solidFill>
                  <a:srgbClr val="374151"/>
                </a:solidFill>
                <a:ea typeface="+mn-lt"/>
                <a:cs typeface="+mn-lt"/>
              </a:rPr>
              <a:t>non-invasive monitoring methods </a:t>
            </a:r>
            <a:r>
              <a:rPr lang="en-US" sz="2400">
                <a:solidFill>
                  <a:srgbClr val="374151"/>
                </a:solidFill>
                <a:ea typeface="+mn-lt"/>
                <a:cs typeface="+mn-lt"/>
              </a:rPr>
              <a:t>to combat DUI, including sobriety checkpoints where officers use Breathalyzers to check drivers' Blood Alcohol Content (BAC). However, this approach often led to highway congestion. He also mentions Intensive Supervision Programs, which employ measures like randomized alcohol testing, license sanctions, and driver education. These programs were effective but mainly in the short term.</a:t>
            </a:r>
            <a:endParaRPr lang="en-US">
              <a:cs typeface="Calibri"/>
            </a:endParaRPr>
          </a:p>
        </p:txBody>
      </p:sp>
      <p:sp>
        <p:nvSpPr>
          <p:cNvPr id="7" name="Rectangle: Rounded Corners 6">
            <a:extLst>
              <a:ext uri="{FF2B5EF4-FFF2-40B4-BE49-F238E27FC236}">
                <a16:creationId xmlns:a16="http://schemas.microsoft.com/office/drawing/2014/main" id="{A1094B55-553F-BC49-8F3D-8FF16497DC32}"/>
              </a:ext>
            </a:extLst>
          </p:cNvPr>
          <p:cNvSpPr/>
          <p:nvPr/>
        </p:nvSpPr>
        <p:spPr>
          <a:xfrm>
            <a:off x="968643" y="1775848"/>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Yik Lung</a:t>
            </a:r>
            <a:endParaRPr lang="en-US"/>
          </a:p>
        </p:txBody>
      </p:sp>
      <p:sp>
        <p:nvSpPr>
          <p:cNvPr id="8" name="Rectangle: Rounded Corners 7">
            <a:extLst>
              <a:ext uri="{FF2B5EF4-FFF2-40B4-BE49-F238E27FC236}">
                <a16:creationId xmlns:a16="http://schemas.microsoft.com/office/drawing/2014/main" id="{2FC09666-09C3-0360-465F-99AD93DEA34F}"/>
              </a:ext>
            </a:extLst>
          </p:cNvPr>
          <p:cNvSpPr/>
          <p:nvPr/>
        </p:nvSpPr>
        <p:spPr>
          <a:xfrm>
            <a:off x="968643" y="2834898"/>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David Stanley</a:t>
            </a:r>
            <a:endParaRPr lang="en-US" err="1"/>
          </a:p>
        </p:txBody>
      </p:sp>
      <p:sp>
        <p:nvSpPr>
          <p:cNvPr id="9" name="Rectangle: Rounded Corners 8">
            <a:extLst>
              <a:ext uri="{FF2B5EF4-FFF2-40B4-BE49-F238E27FC236}">
                <a16:creationId xmlns:a16="http://schemas.microsoft.com/office/drawing/2014/main" id="{A1885DF3-CAA8-CA21-DB17-DD46CCFFDBFE}"/>
              </a:ext>
            </a:extLst>
          </p:cNvPr>
          <p:cNvSpPr/>
          <p:nvPr/>
        </p:nvSpPr>
        <p:spPr>
          <a:xfrm>
            <a:off x="968643" y="4978830"/>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Times New Roman"/>
                <a:cs typeface="Times New Roman"/>
              </a:rPr>
              <a:t>Uhlemann </a:t>
            </a:r>
            <a:endParaRPr lang="en-US"/>
          </a:p>
        </p:txBody>
      </p:sp>
      <p:sp>
        <p:nvSpPr>
          <p:cNvPr id="10" name="Rectangle: Rounded Corners 9">
            <a:extLst>
              <a:ext uri="{FF2B5EF4-FFF2-40B4-BE49-F238E27FC236}">
                <a16:creationId xmlns:a16="http://schemas.microsoft.com/office/drawing/2014/main" id="{B68DCA26-9B10-8E6A-0DA1-7486138FBB5C}"/>
              </a:ext>
            </a:extLst>
          </p:cNvPr>
          <p:cNvSpPr/>
          <p:nvPr/>
        </p:nvSpPr>
        <p:spPr>
          <a:xfrm>
            <a:off x="968642" y="3906864"/>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Elise  shore</a:t>
            </a:r>
            <a:endParaRPr lang="en-US"/>
          </a:p>
        </p:txBody>
      </p:sp>
    </p:spTree>
    <p:extLst>
      <p:ext uri="{BB962C8B-B14F-4D97-AF65-F5344CB8AC3E}">
        <p14:creationId xmlns:p14="http://schemas.microsoft.com/office/powerpoint/2010/main" val="3153256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5B9004-75A1-A1E9-47E8-9D0BB1E92CA2}"/>
              </a:ext>
            </a:extLst>
          </p:cNvPr>
          <p:cNvSpPr/>
          <p:nvPr/>
        </p:nvSpPr>
        <p:spPr>
          <a:xfrm>
            <a:off x="484322" y="316424"/>
            <a:ext cx="11236271" cy="6238067"/>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DAB69DE-3A4F-EC98-44AC-4E4B3E596D82}"/>
              </a:ext>
            </a:extLst>
          </p:cNvPr>
          <p:cNvSpPr/>
          <p:nvPr/>
        </p:nvSpPr>
        <p:spPr>
          <a:xfrm>
            <a:off x="968644" y="690966"/>
            <a:ext cx="3022169" cy="95572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Peter Miller</a:t>
            </a:r>
            <a:endParaRPr lang="en-US" sz="2400" dirty="0">
              <a:ea typeface="Calibri"/>
              <a:cs typeface="Calibri"/>
            </a:endParaRPr>
          </a:p>
        </p:txBody>
      </p:sp>
      <p:sp>
        <p:nvSpPr>
          <p:cNvPr id="6" name="Rectangle: Rounded Corners 5">
            <a:extLst>
              <a:ext uri="{FF2B5EF4-FFF2-40B4-BE49-F238E27FC236}">
                <a16:creationId xmlns:a16="http://schemas.microsoft.com/office/drawing/2014/main" id="{BBA6A215-0651-8ADB-B1FF-110145F59070}"/>
              </a:ext>
            </a:extLst>
          </p:cNvPr>
          <p:cNvSpPr/>
          <p:nvPr/>
        </p:nvSpPr>
        <p:spPr>
          <a:xfrm>
            <a:off x="4856137" y="690966"/>
            <a:ext cx="6638439" cy="57602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800">
                <a:solidFill>
                  <a:srgbClr val="374151"/>
                </a:solidFill>
                <a:cs typeface="Calibri"/>
              </a:rPr>
              <a:t>Yik Lung proposed a </a:t>
            </a:r>
            <a:r>
              <a:rPr lang="en-US" sz="2800" b="1">
                <a:solidFill>
                  <a:srgbClr val="374151"/>
                </a:solidFill>
                <a:cs typeface="Calibri"/>
              </a:rPr>
              <a:t>low-cost Breathalyzer ignition interlock system </a:t>
            </a:r>
            <a:r>
              <a:rPr lang="en-US" sz="2800">
                <a:solidFill>
                  <a:srgbClr val="374151"/>
                </a:solidFill>
                <a:cs typeface="Calibri"/>
              </a:rPr>
              <a:t>to prevent DUI. This electronic device would be installed in a vehicle's ignition system, measuring the driver's blood alcohol content (BAC) before allowing the vehicle to start. However, it lacked real-time monitoring and the ability to send immediate alerts to authorities or the driver's family, limiting its effectiveness.</a:t>
            </a:r>
            <a:endParaRPr lang="en-US" sz="2800"/>
          </a:p>
        </p:txBody>
      </p:sp>
      <p:sp>
        <p:nvSpPr>
          <p:cNvPr id="7" name="Rectangle: Rounded Corners 6">
            <a:extLst>
              <a:ext uri="{FF2B5EF4-FFF2-40B4-BE49-F238E27FC236}">
                <a16:creationId xmlns:a16="http://schemas.microsoft.com/office/drawing/2014/main" id="{A1094B55-553F-BC49-8F3D-8FF16497DC32}"/>
              </a:ext>
            </a:extLst>
          </p:cNvPr>
          <p:cNvSpPr/>
          <p:nvPr/>
        </p:nvSpPr>
        <p:spPr>
          <a:xfrm>
            <a:off x="1627321" y="1775848"/>
            <a:ext cx="3022169" cy="85240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Yik Lung</a:t>
            </a:r>
            <a:endParaRPr lang="en-US" sz="2400" dirty="0">
              <a:ea typeface="Calibri"/>
              <a:cs typeface="Calibri"/>
            </a:endParaRPr>
          </a:p>
        </p:txBody>
      </p:sp>
      <p:sp>
        <p:nvSpPr>
          <p:cNvPr id="8" name="Rectangle: Rounded Corners 7">
            <a:extLst>
              <a:ext uri="{FF2B5EF4-FFF2-40B4-BE49-F238E27FC236}">
                <a16:creationId xmlns:a16="http://schemas.microsoft.com/office/drawing/2014/main" id="{2FC09666-09C3-0360-465F-99AD93DEA34F}"/>
              </a:ext>
            </a:extLst>
          </p:cNvPr>
          <p:cNvSpPr/>
          <p:nvPr/>
        </p:nvSpPr>
        <p:spPr>
          <a:xfrm>
            <a:off x="968643" y="2834898"/>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David Stanley</a:t>
            </a:r>
            <a:endParaRPr lang="en-US" sz="2400" dirty="0">
              <a:ea typeface="Calibri"/>
              <a:cs typeface="Calibri"/>
            </a:endParaRPr>
          </a:p>
        </p:txBody>
      </p:sp>
      <p:sp>
        <p:nvSpPr>
          <p:cNvPr id="9" name="Rectangle: Rounded Corners 8">
            <a:extLst>
              <a:ext uri="{FF2B5EF4-FFF2-40B4-BE49-F238E27FC236}">
                <a16:creationId xmlns:a16="http://schemas.microsoft.com/office/drawing/2014/main" id="{A1885DF3-CAA8-CA21-DB17-DD46CCFFDBFE}"/>
              </a:ext>
            </a:extLst>
          </p:cNvPr>
          <p:cNvSpPr/>
          <p:nvPr/>
        </p:nvSpPr>
        <p:spPr>
          <a:xfrm>
            <a:off x="968643" y="4978830"/>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latin typeface="Calibri"/>
                <a:ea typeface="Calibri"/>
                <a:cs typeface="Times New Roman"/>
              </a:rPr>
              <a:t>Uhlemann </a:t>
            </a:r>
            <a:endParaRPr lang="en-US" sz="2400">
              <a:latin typeface="Calibri"/>
              <a:ea typeface="Calibri"/>
              <a:cs typeface="Calibri"/>
            </a:endParaRPr>
          </a:p>
        </p:txBody>
      </p:sp>
      <p:sp>
        <p:nvSpPr>
          <p:cNvPr id="10" name="Rectangle: Rounded Corners 9">
            <a:extLst>
              <a:ext uri="{FF2B5EF4-FFF2-40B4-BE49-F238E27FC236}">
                <a16:creationId xmlns:a16="http://schemas.microsoft.com/office/drawing/2014/main" id="{B68DCA26-9B10-8E6A-0DA1-7486138FBB5C}"/>
              </a:ext>
            </a:extLst>
          </p:cNvPr>
          <p:cNvSpPr/>
          <p:nvPr/>
        </p:nvSpPr>
        <p:spPr>
          <a:xfrm>
            <a:off x="968642" y="3906864"/>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Elise  shore</a:t>
            </a:r>
            <a:endParaRPr lang="en-US" sz="2400" dirty="0">
              <a:ea typeface="Calibri"/>
              <a:cs typeface="Calibri"/>
            </a:endParaRPr>
          </a:p>
        </p:txBody>
      </p:sp>
    </p:spTree>
    <p:extLst>
      <p:ext uri="{BB962C8B-B14F-4D97-AF65-F5344CB8AC3E}">
        <p14:creationId xmlns:p14="http://schemas.microsoft.com/office/powerpoint/2010/main" val="2532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5B9004-75A1-A1E9-47E8-9D0BB1E92CA2}"/>
              </a:ext>
            </a:extLst>
          </p:cNvPr>
          <p:cNvSpPr/>
          <p:nvPr/>
        </p:nvSpPr>
        <p:spPr>
          <a:xfrm>
            <a:off x="484322" y="316424"/>
            <a:ext cx="11236271" cy="6238067"/>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DAB69DE-3A4F-EC98-44AC-4E4B3E596D82}"/>
              </a:ext>
            </a:extLst>
          </p:cNvPr>
          <p:cNvSpPr/>
          <p:nvPr/>
        </p:nvSpPr>
        <p:spPr>
          <a:xfrm>
            <a:off x="968644" y="690966"/>
            <a:ext cx="3022169" cy="95572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Peter Miller</a:t>
            </a:r>
            <a:endParaRPr lang="en-US" sz="2400" dirty="0">
              <a:ea typeface="Calibri"/>
              <a:cs typeface="Calibri"/>
            </a:endParaRPr>
          </a:p>
        </p:txBody>
      </p:sp>
      <p:sp>
        <p:nvSpPr>
          <p:cNvPr id="6" name="Rectangle: Rounded Corners 5">
            <a:extLst>
              <a:ext uri="{FF2B5EF4-FFF2-40B4-BE49-F238E27FC236}">
                <a16:creationId xmlns:a16="http://schemas.microsoft.com/office/drawing/2014/main" id="{BBA6A215-0651-8ADB-B1FF-110145F59070}"/>
              </a:ext>
            </a:extLst>
          </p:cNvPr>
          <p:cNvSpPr/>
          <p:nvPr/>
        </p:nvSpPr>
        <p:spPr>
          <a:xfrm>
            <a:off x="4856137" y="690966"/>
            <a:ext cx="6638439" cy="57602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800">
                <a:solidFill>
                  <a:srgbClr val="374151"/>
                </a:solidFill>
                <a:cs typeface="Calibri"/>
              </a:rPr>
              <a:t>David Stanley discusses </a:t>
            </a:r>
            <a:r>
              <a:rPr lang="en-US" sz="2800" b="1">
                <a:solidFill>
                  <a:srgbClr val="374151"/>
                </a:solidFill>
                <a:cs typeface="Calibri"/>
              </a:rPr>
              <a:t>wearable alcohol biosensors</a:t>
            </a:r>
            <a:r>
              <a:rPr lang="en-US" sz="2800">
                <a:solidFill>
                  <a:srgbClr val="374151"/>
                </a:solidFill>
                <a:cs typeface="Calibri"/>
              </a:rPr>
              <a:t> that continuously monitor Blood Alcohol Content (BAC) levels through transdermal monitoring using sweat and skin interstitial fluid. However, there hasn't been research on integrating this technology with vehicles to provide ignition interlock mechanisms, potentially limiting its application for preventing DUI.</a:t>
            </a:r>
            <a:endParaRPr lang="en-US" sz="2800"/>
          </a:p>
        </p:txBody>
      </p:sp>
      <p:sp>
        <p:nvSpPr>
          <p:cNvPr id="7" name="Rectangle: Rounded Corners 6">
            <a:extLst>
              <a:ext uri="{FF2B5EF4-FFF2-40B4-BE49-F238E27FC236}">
                <a16:creationId xmlns:a16="http://schemas.microsoft.com/office/drawing/2014/main" id="{A1094B55-553F-BC49-8F3D-8FF16497DC32}"/>
              </a:ext>
            </a:extLst>
          </p:cNvPr>
          <p:cNvSpPr/>
          <p:nvPr/>
        </p:nvSpPr>
        <p:spPr>
          <a:xfrm>
            <a:off x="980340" y="1833357"/>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Yik Lung</a:t>
            </a:r>
            <a:endParaRPr lang="en-US" sz="2400" dirty="0">
              <a:ea typeface="Calibri"/>
              <a:cs typeface="Calibri"/>
            </a:endParaRPr>
          </a:p>
        </p:txBody>
      </p:sp>
      <p:sp>
        <p:nvSpPr>
          <p:cNvPr id="8" name="Rectangle: Rounded Corners 7">
            <a:extLst>
              <a:ext uri="{FF2B5EF4-FFF2-40B4-BE49-F238E27FC236}">
                <a16:creationId xmlns:a16="http://schemas.microsoft.com/office/drawing/2014/main" id="{2FC09666-09C3-0360-465F-99AD93DEA34F}"/>
              </a:ext>
            </a:extLst>
          </p:cNvPr>
          <p:cNvSpPr/>
          <p:nvPr/>
        </p:nvSpPr>
        <p:spPr>
          <a:xfrm>
            <a:off x="1586869" y="2820521"/>
            <a:ext cx="3022169" cy="85240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David Stanley</a:t>
            </a:r>
            <a:endParaRPr lang="en-US" sz="2400" dirty="0">
              <a:ea typeface="Calibri"/>
              <a:cs typeface="Calibri"/>
            </a:endParaRPr>
          </a:p>
        </p:txBody>
      </p:sp>
      <p:sp>
        <p:nvSpPr>
          <p:cNvPr id="9" name="Rectangle: Rounded Corners 8">
            <a:extLst>
              <a:ext uri="{FF2B5EF4-FFF2-40B4-BE49-F238E27FC236}">
                <a16:creationId xmlns:a16="http://schemas.microsoft.com/office/drawing/2014/main" id="{A1885DF3-CAA8-CA21-DB17-DD46CCFFDBFE}"/>
              </a:ext>
            </a:extLst>
          </p:cNvPr>
          <p:cNvSpPr/>
          <p:nvPr/>
        </p:nvSpPr>
        <p:spPr>
          <a:xfrm>
            <a:off x="968643" y="4978830"/>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latin typeface="Calibri"/>
                <a:ea typeface="Calibri"/>
                <a:cs typeface="Times New Roman"/>
              </a:rPr>
              <a:t>Uhlemann </a:t>
            </a:r>
            <a:endParaRPr lang="en-US" sz="2400">
              <a:latin typeface="Calibri"/>
              <a:ea typeface="Calibri"/>
              <a:cs typeface="Calibri"/>
            </a:endParaRPr>
          </a:p>
        </p:txBody>
      </p:sp>
      <p:sp>
        <p:nvSpPr>
          <p:cNvPr id="10" name="Rectangle: Rounded Corners 9">
            <a:extLst>
              <a:ext uri="{FF2B5EF4-FFF2-40B4-BE49-F238E27FC236}">
                <a16:creationId xmlns:a16="http://schemas.microsoft.com/office/drawing/2014/main" id="{B68DCA26-9B10-8E6A-0DA1-7486138FBB5C}"/>
              </a:ext>
            </a:extLst>
          </p:cNvPr>
          <p:cNvSpPr/>
          <p:nvPr/>
        </p:nvSpPr>
        <p:spPr>
          <a:xfrm>
            <a:off x="968642" y="3906864"/>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Elise  shore</a:t>
            </a:r>
            <a:endParaRPr lang="en-US" sz="2400">
              <a:ea typeface="Calibri"/>
              <a:cs typeface="Calibri"/>
            </a:endParaRPr>
          </a:p>
        </p:txBody>
      </p:sp>
    </p:spTree>
    <p:extLst>
      <p:ext uri="{BB962C8B-B14F-4D97-AF65-F5344CB8AC3E}">
        <p14:creationId xmlns:p14="http://schemas.microsoft.com/office/powerpoint/2010/main" val="8689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5B9004-75A1-A1E9-47E8-9D0BB1E92CA2}"/>
              </a:ext>
            </a:extLst>
          </p:cNvPr>
          <p:cNvSpPr/>
          <p:nvPr/>
        </p:nvSpPr>
        <p:spPr>
          <a:xfrm>
            <a:off x="484322" y="316424"/>
            <a:ext cx="11236271" cy="6238067"/>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DAB69DE-3A4F-EC98-44AC-4E4B3E596D82}"/>
              </a:ext>
            </a:extLst>
          </p:cNvPr>
          <p:cNvSpPr/>
          <p:nvPr/>
        </p:nvSpPr>
        <p:spPr>
          <a:xfrm>
            <a:off x="968644" y="690966"/>
            <a:ext cx="3022169" cy="95572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Peter Miller</a:t>
            </a:r>
            <a:endParaRPr lang="en-US" sz="2400" dirty="0">
              <a:ea typeface="Calibri"/>
              <a:cs typeface="Calibri"/>
            </a:endParaRPr>
          </a:p>
        </p:txBody>
      </p:sp>
      <p:sp>
        <p:nvSpPr>
          <p:cNvPr id="6" name="Rectangle: Rounded Corners 5">
            <a:extLst>
              <a:ext uri="{FF2B5EF4-FFF2-40B4-BE49-F238E27FC236}">
                <a16:creationId xmlns:a16="http://schemas.microsoft.com/office/drawing/2014/main" id="{BBA6A215-0651-8ADB-B1FF-110145F59070}"/>
              </a:ext>
            </a:extLst>
          </p:cNvPr>
          <p:cNvSpPr/>
          <p:nvPr/>
        </p:nvSpPr>
        <p:spPr>
          <a:xfrm>
            <a:off x="4726984" y="781373"/>
            <a:ext cx="6638439" cy="57602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400">
                <a:solidFill>
                  <a:schemeClr val="tx1"/>
                </a:solidFill>
              </a:rPr>
              <a:t>Elsie Shore's work introduces </a:t>
            </a:r>
            <a:r>
              <a:rPr lang="en-US" sz="2400" b="1">
                <a:solidFill>
                  <a:schemeClr val="tx1"/>
                </a:solidFill>
              </a:rPr>
              <a:t>community-based approaches for preventing DUI incidents</a:t>
            </a:r>
            <a:r>
              <a:rPr lang="en-US" sz="2400">
                <a:solidFill>
                  <a:schemeClr val="tx1"/>
                </a:solidFill>
              </a:rPr>
              <a:t>, highlighting designated driver programs that rely on community, friend, and expert cooperation to discourage intoxicated individuals from driving. While successful in some cases, the effectiveness varies due to the need for cooperation from both drinkers and communities. Additionally, the book delves into research on improving vehicle interlock programs to address drunk driving accidents, offering a multifaceted approach to tackling this issue.</a:t>
            </a:r>
            <a:endParaRPr lang="en-US" sz="2400">
              <a:solidFill>
                <a:schemeClr val="tx1"/>
              </a:solidFill>
              <a:cs typeface="Calibri"/>
            </a:endParaRPr>
          </a:p>
        </p:txBody>
      </p:sp>
      <p:sp>
        <p:nvSpPr>
          <p:cNvPr id="7" name="Rectangle: Rounded Corners 6">
            <a:extLst>
              <a:ext uri="{FF2B5EF4-FFF2-40B4-BE49-F238E27FC236}">
                <a16:creationId xmlns:a16="http://schemas.microsoft.com/office/drawing/2014/main" id="{A1094B55-553F-BC49-8F3D-8FF16497DC32}"/>
              </a:ext>
            </a:extLst>
          </p:cNvPr>
          <p:cNvSpPr/>
          <p:nvPr/>
        </p:nvSpPr>
        <p:spPr>
          <a:xfrm>
            <a:off x="980340" y="1833357"/>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Yik Lung</a:t>
            </a:r>
            <a:endParaRPr lang="en-US" sz="2400" dirty="0"/>
          </a:p>
        </p:txBody>
      </p:sp>
      <p:sp>
        <p:nvSpPr>
          <p:cNvPr id="8" name="Rectangle: Rounded Corners 7">
            <a:extLst>
              <a:ext uri="{FF2B5EF4-FFF2-40B4-BE49-F238E27FC236}">
                <a16:creationId xmlns:a16="http://schemas.microsoft.com/office/drawing/2014/main" id="{2FC09666-09C3-0360-465F-99AD93DEA34F}"/>
              </a:ext>
            </a:extLst>
          </p:cNvPr>
          <p:cNvSpPr/>
          <p:nvPr/>
        </p:nvSpPr>
        <p:spPr>
          <a:xfrm>
            <a:off x="979852" y="2885097"/>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David Stanley</a:t>
            </a:r>
            <a:endParaRPr lang="en-US" sz="2400" dirty="0">
              <a:ea typeface="Calibri"/>
              <a:cs typeface="Calibri"/>
            </a:endParaRPr>
          </a:p>
        </p:txBody>
      </p:sp>
      <p:sp>
        <p:nvSpPr>
          <p:cNvPr id="9" name="Rectangle: Rounded Corners 8">
            <a:extLst>
              <a:ext uri="{FF2B5EF4-FFF2-40B4-BE49-F238E27FC236}">
                <a16:creationId xmlns:a16="http://schemas.microsoft.com/office/drawing/2014/main" id="{A1885DF3-CAA8-CA21-DB17-DD46CCFFDBFE}"/>
              </a:ext>
            </a:extLst>
          </p:cNvPr>
          <p:cNvSpPr/>
          <p:nvPr/>
        </p:nvSpPr>
        <p:spPr>
          <a:xfrm>
            <a:off x="968643" y="4978830"/>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latin typeface="Calibri"/>
                <a:ea typeface="Calibri"/>
                <a:cs typeface="Times New Roman"/>
              </a:rPr>
              <a:t>Uhlemann </a:t>
            </a:r>
            <a:endParaRPr lang="en-US" sz="2400">
              <a:ea typeface="Calibri"/>
              <a:cs typeface="Calibri"/>
            </a:endParaRPr>
          </a:p>
        </p:txBody>
      </p:sp>
      <p:sp>
        <p:nvSpPr>
          <p:cNvPr id="10" name="Rectangle: Rounded Corners 9">
            <a:extLst>
              <a:ext uri="{FF2B5EF4-FFF2-40B4-BE49-F238E27FC236}">
                <a16:creationId xmlns:a16="http://schemas.microsoft.com/office/drawing/2014/main" id="{B68DCA26-9B10-8E6A-0DA1-7486138FBB5C}"/>
              </a:ext>
            </a:extLst>
          </p:cNvPr>
          <p:cNvSpPr/>
          <p:nvPr/>
        </p:nvSpPr>
        <p:spPr>
          <a:xfrm>
            <a:off x="1653150" y="3906864"/>
            <a:ext cx="3022169" cy="85240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Elise  shore</a:t>
            </a:r>
            <a:endParaRPr lang="en-US" sz="2400" dirty="0">
              <a:ea typeface="Calibri"/>
              <a:cs typeface="Calibri"/>
            </a:endParaRPr>
          </a:p>
        </p:txBody>
      </p:sp>
    </p:spTree>
    <p:extLst>
      <p:ext uri="{BB962C8B-B14F-4D97-AF65-F5344CB8AC3E}">
        <p14:creationId xmlns:p14="http://schemas.microsoft.com/office/powerpoint/2010/main" val="36148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5B9004-75A1-A1E9-47E8-9D0BB1E92CA2}"/>
              </a:ext>
            </a:extLst>
          </p:cNvPr>
          <p:cNvSpPr/>
          <p:nvPr/>
        </p:nvSpPr>
        <p:spPr>
          <a:xfrm>
            <a:off x="484322" y="316424"/>
            <a:ext cx="11236271" cy="6238067"/>
          </a:xfrm>
          <a:prstGeom prst="roundRect">
            <a:avLst/>
          </a:prstGeom>
          <a:solidFill>
            <a:schemeClr val="bg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DAB69DE-3A4F-EC98-44AC-4E4B3E596D82}"/>
              </a:ext>
            </a:extLst>
          </p:cNvPr>
          <p:cNvSpPr/>
          <p:nvPr/>
        </p:nvSpPr>
        <p:spPr>
          <a:xfrm>
            <a:off x="968644" y="690966"/>
            <a:ext cx="3022169" cy="95572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Peter Miller</a:t>
            </a:r>
            <a:endParaRPr lang="en-US" sz="2400" dirty="0">
              <a:ea typeface="Calibri"/>
              <a:cs typeface="Calibri"/>
            </a:endParaRPr>
          </a:p>
        </p:txBody>
      </p:sp>
      <p:sp>
        <p:nvSpPr>
          <p:cNvPr id="6" name="Rectangle: Rounded Corners 5">
            <a:extLst>
              <a:ext uri="{FF2B5EF4-FFF2-40B4-BE49-F238E27FC236}">
                <a16:creationId xmlns:a16="http://schemas.microsoft.com/office/drawing/2014/main" id="{BBA6A215-0651-8ADB-B1FF-110145F59070}"/>
              </a:ext>
            </a:extLst>
          </p:cNvPr>
          <p:cNvSpPr/>
          <p:nvPr/>
        </p:nvSpPr>
        <p:spPr>
          <a:xfrm>
            <a:off x="4726984" y="781373"/>
            <a:ext cx="6638439" cy="57602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400">
                <a:solidFill>
                  <a:schemeClr val="tx1"/>
                </a:solidFill>
              </a:rPr>
              <a:t>Uhlemann discusses </a:t>
            </a:r>
            <a:r>
              <a:rPr lang="en-US" sz="2400" b="1">
                <a:solidFill>
                  <a:schemeClr val="tx1"/>
                </a:solidFill>
              </a:rPr>
              <a:t>autonomous vehicles </a:t>
            </a:r>
            <a:r>
              <a:rPr lang="en-US" sz="2400">
                <a:solidFill>
                  <a:schemeClr val="tx1"/>
                </a:solidFill>
              </a:rPr>
              <a:t>and the potential for further research to enable them to prevent accidents. Autonomous vehicles operate and navigate without human intervention, equipped with sensors, cameras, radar, GPS, and advanced computer systems that allow them to perceive their surroundings and make safe and efficient decisions. When connected through a network, these vehicles can collectively make intelligent decisions on the road. The implementation of connected autonomous vehicles is seen as a promisi</a:t>
            </a:r>
            <a:r>
              <a:rPr lang="en-US"/>
              <a:t>ng strategy for preventing road accidents in the future.</a:t>
            </a:r>
            <a:endParaRPr lang="en-US" sz="2400">
              <a:solidFill>
                <a:schemeClr val="tx1"/>
              </a:solidFill>
              <a:cs typeface="Calibri"/>
            </a:endParaRPr>
          </a:p>
        </p:txBody>
      </p:sp>
      <p:sp>
        <p:nvSpPr>
          <p:cNvPr id="7" name="Rectangle: Rounded Corners 6">
            <a:extLst>
              <a:ext uri="{FF2B5EF4-FFF2-40B4-BE49-F238E27FC236}">
                <a16:creationId xmlns:a16="http://schemas.microsoft.com/office/drawing/2014/main" id="{A1094B55-553F-BC49-8F3D-8FF16497DC32}"/>
              </a:ext>
            </a:extLst>
          </p:cNvPr>
          <p:cNvSpPr/>
          <p:nvPr/>
        </p:nvSpPr>
        <p:spPr>
          <a:xfrm>
            <a:off x="980340" y="1833357"/>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Yik Lung</a:t>
            </a:r>
            <a:endParaRPr lang="en-US" sz="2400" dirty="0">
              <a:ea typeface="Calibri"/>
              <a:cs typeface="Calibri"/>
            </a:endParaRPr>
          </a:p>
        </p:txBody>
      </p:sp>
      <p:sp>
        <p:nvSpPr>
          <p:cNvPr id="8" name="Rectangle: Rounded Corners 7">
            <a:extLst>
              <a:ext uri="{FF2B5EF4-FFF2-40B4-BE49-F238E27FC236}">
                <a16:creationId xmlns:a16="http://schemas.microsoft.com/office/drawing/2014/main" id="{2FC09666-09C3-0360-465F-99AD93DEA34F}"/>
              </a:ext>
            </a:extLst>
          </p:cNvPr>
          <p:cNvSpPr/>
          <p:nvPr/>
        </p:nvSpPr>
        <p:spPr>
          <a:xfrm>
            <a:off x="979852" y="2885097"/>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David Stanley</a:t>
            </a:r>
            <a:endParaRPr lang="en-US" sz="2400" dirty="0">
              <a:ea typeface="Calibri"/>
              <a:cs typeface="Calibri"/>
            </a:endParaRPr>
          </a:p>
        </p:txBody>
      </p:sp>
      <p:sp>
        <p:nvSpPr>
          <p:cNvPr id="9" name="Rectangle: Rounded Corners 8">
            <a:extLst>
              <a:ext uri="{FF2B5EF4-FFF2-40B4-BE49-F238E27FC236}">
                <a16:creationId xmlns:a16="http://schemas.microsoft.com/office/drawing/2014/main" id="{A1885DF3-CAA8-CA21-DB17-DD46CCFFDBFE}"/>
              </a:ext>
            </a:extLst>
          </p:cNvPr>
          <p:cNvSpPr/>
          <p:nvPr/>
        </p:nvSpPr>
        <p:spPr>
          <a:xfrm>
            <a:off x="1369016" y="5056321"/>
            <a:ext cx="3022169" cy="85240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latin typeface="Calibri"/>
                <a:ea typeface="Calibri"/>
                <a:cs typeface="Times New Roman"/>
              </a:rPr>
              <a:t>Uhlemann </a:t>
            </a:r>
            <a:endParaRPr lang="en-US" sz="2400">
              <a:ea typeface="Calibri"/>
              <a:cs typeface="Calibri"/>
            </a:endParaRPr>
          </a:p>
        </p:txBody>
      </p:sp>
      <p:sp>
        <p:nvSpPr>
          <p:cNvPr id="10" name="Rectangle: Rounded Corners 9">
            <a:extLst>
              <a:ext uri="{FF2B5EF4-FFF2-40B4-BE49-F238E27FC236}">
                <a16:creationId xmlns:a16="http://schemas.microsoft.com/office/drawing/2014/main" id="{B68DCA26-9B10-8E6A-0DA1-7486138FBB5C}"/>
              </a:ext>
            </a:extLst>
          </p:cNvPr>
          <p:cNvSpPr/>
          <p:nvPr/>
        </p:nvSpPr>
        <p:spPr>
          <a:xfrm>
            <a:off x="981557" y="3932695"/>
            <a:ext cx="3022169" cy="852406"/>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cs typeface="Calibri"/>
              </a:rPr>
              <a:t>Elise  shore</a:t>
            </a:r>
            <a:endParaRPr lang="en-US" sz="2400" dirty="0">
              <a:ea typeface="Calibri"/>
              <a:cs typeface="Calibri"/>
            </a:endParaRPr>
          </a:p>
        </p:txBody>
      </p:sp>
    </p:spTree>
    <p:extLst>
      <p:ext uri="{BB962C8B-B14F-4D97-AF65-F5344CB8AC3E}">
        <p14:creationId xmlns:p14="http://schemas.microsoft.com/office/powerpoint/2010/main" val="28016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093C6DF5-810A-A148-FC0F-7C5DC6E26B66}"/>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B5BB4D63-F088-8BD5-AA44-EEBF5305D552}"/>
              </a:ext>
            </a:extLst>
          </p:cNvPr>
          <p:cNvSpPr>
            <a:spLocks noGrp="1"/>
          </p:cNvSpPr>
          <p:nvPr>
            <p:ph type="title"/>
          </p:nvPr>
        </p:nvSpPr>
        <p:spPr>
          <a:xfrm>
            <a:off x="838200" y="365125"/>
            <a:ext cx="10515600" cy="1325563"/>
          </a:xfrm>
        </p:spPr>
        <p:txBody>
          <a:bodyPr>
            <a:normAutofit/>
          </a:bodyPr>
          <a:lstStyle/>
          <a:p>
            <a:pPr algn="ctr"/>
            <a:r>
              <a:rPr lang="en-US" b="1">
                <a:solidFill>
                  <a:srgbClr val="FFFFFF"/>
                </a:solidFill>
                <a:cs typeface="Calibri Light"/>
              </a:rPr>
              <a:t>THE END</a:t>
            </a:r>
            <a:endParaRPr lang="en-US"/>
          </a:p>
        </p:txBody>
      </p:sp>
      <p:graphicFrame>
        <p:nvGraphicFramePr>
          <p:cNvPr id="5" name="Content Placeholder 2">
            <a:extLst>
              <a:ext uri="{FF2B5EF4-FFF2-40B4-BE49-F238E27FC236}">
                <a16:creationId xmlns:a16="http://schemas.microsoft.com/office/drawing/2014/main" id="{31B9AC4D-D873-6C38-9BF5-D2EFDD5A4FCF}"/>
              </a:ext>
            </a:extLst>
          </p:cNvPr>
          <p:cNvGraphicFramePr>
            <a:graphicFrameLocks noGrp="1"/>
          </p:cNvGraphicFramePr>
          <p:nvPr>
            <p:ph idx="1"/>
            <p:extLst>
              <p:ext uri="{D42A27DB-BD31-4B8C-83A1-F6EECF244321}">
                <p14:modId xmlns:p14="http://schemas.microsoft.com/office/powerpoint/2010/main" val="19180567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95786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C2C5D-A39D-CDBA-6043-11C206CD03C6}"/>
              </a:ext>
            </a:extLst>
          </p:cNvPr>
          <p:cNvSpPr>
            <a:spLocks noGrp="1"/>
          </p:cNvSpPr>
          <p:nvPr>
            <p:ph type="title"/>
          </p:nvPr>
        </p:nvSpPr>
        <p:spPr>
          <a:xfrm>
            <a:off x="572493" y="238539"/>
            <a:ext cx="11018520" cy="1434415"/>
          </a:xfrm>
        </p:spPr>
        <p:txBody>
          <a:bodyPr anchor="b">
            <a:normAutofit/>
          </a:bodyPr>
          <a:lstStyle/>
          <a:p>
            <a:pPr marL="914400" indent="-914400">
              <a:buAutoNum type="arabicPeriod"/>
            </a:pPr>
            <a:r>
              <a:rPr lang="en-US" sz="5400">
                <a:cs typeface="Calibri Light"/>
              </a:rPr>
              <a:t>Background study</a:t>
            </a:r>
            <a:endParaRPr lang="en-US">
              <a:cs typeface="Calibri Light" panose="020F0302020204030204"/>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7510D6-C1DD-AC0A-2061-C2D1392A4C64}"/>
              </a:ext>
            </a:extLst>
          </p:cNvPr>
          <p:cNvSpPr>
            <a:spLocks noGrp="1"/>
          </p:cNvSpPr>
          <p:nvPr>
            <p:ph idx="1"/>
          </p:nvPr>
        </p:nvSpPr>
        <p:spPr>
          <a:xfrm>
            <a:off x="572493" y="2071316"/>
            <a:ext cx="6935212" cy="4529856"/>
          </a:xfrm>
        </p:spPr>
        <p:txBody>
          <a:bodyPr vert="horz" lIns="91440" tIns="45720" rIns="91440" bIns="45720" rtlCol="0" anchor="t">
            <a:noAutofit/>
          </a:bodyPr>
          <a:lstStyle/>
          <a:p>
            <a:pPr marL="457200" indent="-457200">
              <a:buFont typeface="Wingdings" panose="020B0604020202020204" pitchFamily="34" charset="0"/>
              <a:buChar char="Ø"/>
            </a:pPr>
            <a:r>
              <a:rPr lang="en-US" sz="2000">
                <a:latin typeface="Book Antiqua"/>
              </a:rPr>
              <a:t>- Road accidents due to drunk driving leads to thousands of annual deaths &amp; economic repercussions – amounting to approximately $44 billion each year in the US.</a:t>
            </a:r>
            <a:endParaRPr lang="en-US" sz="2000">
              <a:latin typeface="Book Antiqua"/>
              <a:cs typeface="Calibri"/>
            </a:endParaRPr>
          </a:p>
          <a:p>
            <a:pPr marL="457200" indent="-457200">
              <a:buFont typeface="Wingdings" panose="020B0604020202020204" pitchFamily="34" charset="0"/>
              <a:buChar char="Ø"/>
            </a:pPr>
            <a:r>
              <a:rPr lang="en-US" sz="2000">
                <a:latin typeface="Book Antiqua"/>
              </a:rPr>
              <a:t>- Challenges have been met in reducing intoxicated driving using legacy methods like breathalyzers.</a:t>
            </a:r>
            <a:endParaRPr lang="en-US" sz="2000">
              <a:latin typeface="Book Antiqua"/>
              <a:cs typeface="Calibri"/>
            </a:endParaRPr>
          </a:p>
          <a:p>
            <a:pPr marL="457200" indent="-457200">
              <a:buFont typeface="Wingdings" panose="020B0604020202020204" pitchFamily="34" charset="0"/>
              <a:buChar char="Ø"/>
            </a:pPr>
            <a:r>
              <a:rPr lang="en-US" sz="2000">
                <a:latin typeface="Book Antiqua"/>
              </a:rPr>
              <a:t>- Limitations of alcohol detection systems using sensors like MQ3 Gas Sensor have necessitated</a:t>
            </a:r>
            <a:r>
              <a:rPr lang="en-US" sz="2000">
                <a:latin typeface="Book Antiqua"/>
                <a:cs typeface="Calibri"/>
              </a:rPr>
              <a:t> a</a:t>
            </a:r>
            <a:r>
              <a:rPr lang="en-US" sz="2000">
                <a:latin typeface="Book Antiqua"/>
              </a:rPr>
              <a:t>dvancements in AI and ML to improve said systems.</a:t>
            </a:r>
            <a:endParaRPr lang="en-US" sz="2000">
              <a:latin typeface="Book Antiqua"/>
              <a:cs typeface="Calibri"/>
            </a:endParaRPr>
          </a:p>
          <a:p>
            <a:pPr marL="457200" indent="-457200">
              <a:buFont typeface="Wingdings" panose="020B0604020202020204" pitchFamily="34" charset="0"/>
              <a:buChar char="Ø"/>
            </a:pPr>
            <a:r>
              <a:rPr lang="en-US" sz="2000">
                <a:latin typeface="Book Antiqua"/>
              </a:rPr>
              <a:t>- Convolutional Neural Networks (CNNs) and Decision Trees (Random Forest) are preferred for </a:t>
            </a:r>
            <a:r>
              <a:rPr lang="en-US" sz="2000" b="1">
                <a:latin typeface="Book Antiqua"/>
              </a:rPr>
              <a:t>accuracy</a:t>
            </a:r>
            <a:r>
              <a:rPr lang="en-US" sz="2000">
                <a:latin typeface="Book Antiqua"/>
              </a:rPr>
              <a:t> and </a:t>
            </a:r>
            <a:r>
              <a:rPr lang="en-US" sz="2000" b="1">
                <a:latin typeface="Book Antiqua"/>
              </a:rPr>
              <a:t>lower computational requirements </a:t>
            </a:r>
            <a:r>
              <a:rPr lang="en-US" sz="2000">
                <a:latin typeface="Book Antiqua"/>
              </a:rPr>
              <a:t>in identifying intoxicated drivers through facial recognition.</a:t>
            </a:r>
            <a:endParaRPr lang="en-US" sz="2600">
              <a:latin typeface="Book Antiqua"/>
              <a:cs typeface="Times New Roman"/>
            </a:endParaRPr>
          </a:p>
        </p:txBody>
      </p:sp>
      <p:pic>
        <p:nvPicPr>
          <p:cNvPr id="4" name="Picture 3" descr="A couple of shot glasses next to a key&#10;&#10;Description automatically generated">
            <a:extLst>
              <a:ext uri="{FF2B5EF4-FFF2-40B4-BE49-F238E27FC236}">
                <a16:creationId xmlns:a16="http://schemas.microsoft.com/office/drawing/2014/main" id="{D1B5D166-A75C-768D-37B2-5B66A6B2ABB4}"/>
              </a:ext>
            </a:extLst>
          </p:cNvPr>
          <p:cNvPicPr>
            <a:picLocks noChangeAspect="1"/>
          </p:cNvPicPr>
          <p:nvPr/>
        </p:nvPicPr>
        <p:blipFill rotWithShape="1">
          <a:blip r:embed="rId2"/>
          <a:srcRect l="23880" r="3966"/>
          <a:stretch/>
        </p:blipFill>
        <p:spPr>
          <a:xfrm>
            <a:off x="7675658" y="2093976"/>
            <a:ext cx="3941064" cy="4096512"/>
          </a:xfrm>
          <a:prstGeom prst="rect">
            <a:avLst/>
          </a:prstGeom>
        </p:spPr>
      </p:pic>
    </p:spTree>
    <p:extLst>
      <p:ext uri="{BB962C8B-B14F-4D97-AF65-F5344CB8AC3E}">
        <p14:creationId xmlns:p14="http://schemas.microsoft.com/office/powerpoint/2010/main" val="246882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C2C5D-A39D-CDBA-6043-11C206CD03C6}"/>
              </a:ext>
            </a:extLst>
          </p:cNvPr>
          <p:cNvSpPr>
            <a:spLocks noGrp="1"/>
          </p:cNvSpPr>
          <p:nvPr>
            <p:ph type="title"/>
          </p:nvPr>
        </p:nvSpPr>
        <p:spPr>
          <a:xfrm>
            <a:off x="572493" y="238539"/>
            <a:ext cx="11018520" cy="1434415"/>
          </a:xfrm>
        </p:spPr>
        <p:txBody>
          <a:bodyPr anchor="b">
            <a:normAutofit/>
          </a:bodyPr>
          <a:lstStyle/>
          <a:p>
            <a:r>
              <a:rPr lang="en-US" sz="5400">
                <a:cs typeface="Calibri Light"/>
              </a:rPr>
              <a:t>2. Problem statement</a:t>
            </a:r>
            <a:endParaRPr lang="en-US"/>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7510D6-C1DD-AC0A-2061-C2D1392A4C64}"/>
              </a:ext>
            </a:extLst>
          </p:cNvPr>
          <p:cNvSpPr>
            <a:spLocks noGrp="1"/>
          </p:cNvSpPr>
          <p:nvPr>
            <p:ph idx="1"/>
          </p:nvPr>
        </p:nvSpPr>
        <p:spPr>
          <a:xfrm>
            <a:off x="126087" y="2174416"/>
            <a:ext cx="7423484" cy="4880656"/>
          </a:xfrm>
        </p:spPr>
        <p:txBody>
          <a:bodyPr vert="horz" lIns="91440" tIns="45720" rIns="91440" bIns="45720" rtlCol="0" anchor="t">
            <a:noAutofit/>
          </a:bodyPr>
          <a:lstStyle/>
          <a:p>
            <a:pPr marL="457200" indent="-457200">
              <a:buFont typeface="Wingdings" panose="020B0604020202020204" pitchFamily="34" charset="0"/>
              <a:buChar char="Ø"/>
            </a:pPr>
            <a:r>
              <a:rPr lang="en-US" sz="2000">
                <a:latin typeface="Book Antiqua"/>
              </a:rPr>
              <a:t>- Driving Under Intoxication (DUI) presents dangers such as Impaired judgment, delayed reaction time and poor coordination that increase probability of road accidents.</a:t>
            </a:r>
            <a:endParaRPr lang="en-US" sz="2000">
              <a:latin typeface="Book Antiqua"/>
              <a:cs typeface="Calibri"/>
            </a:endParaRPr>
          </a:p>
          <a:p>
            <a:pPr marL="457200" indent="-457200">
              <a:buFont typeface="Wingdings" panose="020B0604020202020204" pitchFamily="34" charset="0"/>
              <a:buChar char="Ø"/>
            </a:pPr>
            <a:r>
              <a:rPr lang="en-US" sz="2000">
                <a:latin typeface="Book Antiqua"/>
              </a:rPr>
              <a:t>- Past solutions such as carpooling, blood and urine tests and wearable alcohol biosensors have proven ineffective in various capacities.</a:t>
            </a:r>
            <a:endParaRPr lang="en-US" sz="2000">
              <a:latin typeface="Book Antiqua"/>
              <a:cs typeface="Calibri" panose="020F0502020204030204"/>
            </a:endParaRPr>
          </a:p>
          <a:p>
            <a:pPr marL="457200" indent="-457200">
              <a:buFont typeface="Wingdings" panose="020B0604020202020204" pitchFamily="34" charset="0"/>
              <a:buChar char="Ø"/>
            </a:pPr>
            <a:r>
              <a:rPr lang="en-US" sz="2000">
                <a:latin typeface="Book Antiqua"/>
              </a:rPr>
              <a:t>- Challenges with existing detection systems are characterized by inaccuracy, ignition control and  real-time communication.</a:t>
            </a:r>
            <a:endParaRPr lang="en-US" sz="2000">
              <a:latin typeface="Book Antiqua"/>
              <a:cs typeface="Calibri" panose="020F0502020204030204"/>
            </a:endParaRPr>
          </a:p>
          <a:p>
            <a:pPr marL="457200" indent="-457200">
              <a:buFont typeface="Wingdings" panose="020B0604020202020204" pitchFamily="34" charset="0"/>
              <a:buChar char="Ø"/>
            </a:pPr>
            <a:r>
              <a:rPr lang="en-US" sz="2000">
                <a:latin typeface="Book Antiqua"/>
              </a:rPr>
              <a:t>- Our proposed system seeks to provide accurate intoxicated driver detection, Ignition interlocking and GSM/GPS technologies for communication and tracking.</a:t>
            </a:r>
            <a:endParaRPr lang="en-US" sz="2000">
              <a:latin typeface="Book Antiqua"/>
              <a:cs typeface="Calibri" panose="020F0502020204030204"/>
            </a:endParaRPr>
          </a:p>
          <a:p>
            <a:pPr marL="457200" indent="-457200">
              <a:buFont typeface="Wingdings" panose="020B0604020202020204" pitchFamily="34" charset="0"/>
              <a:buChar char="Ø"/>
            </a:pPr>
            <a:r>
              <a:rPr lang="en-US" sz="2000">
                <a:latin typeface="Book Antiqua"/>
              </a:rPr>
              <a:t>- This promises significant road safety enhancement.</a:t>
            </a:r>
            <a:endParaRPr lang="en-US" sz="2000">
              <a:latin typeface="Book Antiqua"/>
              <a:cs typeface="Calibri" panose="020F0502020204030204"/>
            </a:endParaRPr>
          </a:p>
        </p:txBody>
      </p:sp>
      <p:pic>
        <p:nvPicPr>
          <p:cNvPr id="5" name="Picture 4" descr="A group of people standing next to a car and a ambulance&#10;&#10;Description automatically generated">
            <a:extLst>
              <a:ext uri="{FF2B5EF4-FFF2-40B4-BE49-F238E27FC236}">
                <a16:creationId xmlns:a16="http://schemas.microsoft.com/office/drawing/2014/main" id="{E6EB0E98-A2B5-0BC8-6FBE-2A6EA33A1306}"/>
              </a:ext>
            </a:extLst>
          </p:cNvPr>
          <p:cNvPicPr>
            <a:picLocks noChangeAspect="1"/>
          </p:cNvPicPr>
          <p:nvPr/>
        </p:nvPicPr>
        <p:blipFill rotWithShape="1">
          <a:blip r:embed="rId2"/>
          <a:srcRect l="3795" r="-3" b="-3"/>
          <a:stretch/>
        </p:blipFill>
        <p:spPr>
          <a:xfrm>
            <a:off x="7675658" y="2093976"/>
            <a:ext cx="3941064" cy="4096512"/>
          </a:xfrm>
          <a:prstGeom prst="rect">
            <a:avLst/>
          </a:prstGeom>
        </p:spPr>
      </p:pic>
    </p:spTree>
    <p:extLst>
      <p:ext uri="{BB962C8B-B14F-4D97-AF65-F5344CB8AC3E}">
        <p14:creationId xmlns:p14="http://schemas.microsoft.com/office/powerpoint/2010/main" val="192736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C2C5D-A39D-CDBA-6043-11C206CD03C6}"/>
              </a:ext>
            </a:extLst>
          </p:cNvPr>
          <p:cNvSpPr>
            <a:spLocks noGrp="1"/>
          </p:cNvSpPr>
          <p:nvPr>
            <p:ph type="title"/>
          </p:nvPr>
        </p:nvSpPr>
        <p:spPr>
          <a:xfrm>
            <a:off x="572493" y="238539"/>
            <a:ext cx="11018520" cy="1434415"/>
          </a:xfrm>
        </p:spPr>
        <p:txBody>
          <a:bodyPr anchor="b">
            <a:normAutofit/>
          </a:bodyPr>
          <a:lstStyle/>
          <a:p>
            <a:r>
              <a:rPr lang="en-US" sz="5400">
                <a:cs typeface="Calibri Light"/>
              </a:rPr>
              <a:t>3. Justification</a:t>
            </a:r>
            <a:endParaRPr lang="en-US"/>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7510D6-C1DD-AC0A-2061-C2D1392A4C64}"/>
              </a:ext>
            </a:extLst>
          </p:cNvPr>
          <p:cNvSpPr>
            <a:spLocks noGrp="1"/>
          </p:cNvSpPr>
          <p:nvPr>
            <p:ph idx="1"/>
          </p:nvPr>
        </p:nvSpPr>
        <p:spPr>
          <a:xfrm>
            <a:off x="572493" y="1934623"/>
            <a:ext cx="6713552" cy="4689548"/>
          </a:xfrm>
        </p:spPr>
        <p:txBody>
          <a:bodyPr vert="horz" lIns="91440" tIns="45720" rIns="91440" bIns="45720" rtlCol="0" anchor="t">
            <a:noAutofit/>
          </a:bodyPr>
          <a:lstStyle/>
          <a:p>
            <a:pPr>
              <a:buFont typeface="Wingdings" panose="020B0604020202020204" pitchFamily="34" charset="0"/>
              <a:buChar char="Ø"/>
            </a:pPr>
            <a:r>
              <a:rPr lang="en-US" sz="2400">
                <a:latin typeface="Book Antiqua"/>
              </a:rPr>
              <a:t>- Road transport is crucial for commercial and leisure travel hence the need to address alcohol-related accidents (which contribute to 30% of total road incidents).</a:t>
            </a:r>
            <a:endParaRPr lang="en-US" sz="2400">
              <a:latin typeface="Book Antiqua"/>
              <a:cs typeface="Calibri" panose="020F0502020204030204"/>
            </a:endParaRPr>
          </a:p>
          <a:p>
            <a:pPr>
              <a:buFont typeface="Wingdings" panose="020B0604020202020204" pitchFamily="34" charset="0"/>
              <a:buChar char="Ø"/>
            </a:pPr>
            <a:r>
              <a:rPr lang="en-US" sz="2400">
                <a:latin typeface="Book Antiqua"/>
              </a:rPr>
              <a:t>- Safety enhancement is thus crucial for saving lives, time and resources.</a:t>
            </a:r>
          </a:p>
          <a:p>
            <a:pPr>
              <a:buFont typeface="Wingdings" panose="020B0604020202020204" pitchFamily="34" charset="0"/>
              <a:buChar char="Ø"/>
            </a:pPr>
            <a:r>
              <a:rPr lang="en-US" sz="2400">
                <a:latin typeface="Book Antiqua"/>
                <a:cs typeface="Calibri" panose="020F0502020204030204"/>
              </a:rPr>
              <a:t>Our proposed system counters the effects of alcohol induced road accidents by providing;</a:t>
            </a:r>
          </a:p>
          <a:p>
            <a:pPr lvl="1">
              <a:buFont typeface="Wingdings" panose="05000000000000000000" pitchFamily="2" charset="2"/>
              <a:buChar char="q"/>
            </a:pPr>
            <a:r>
              <a:rPr lang="en-US" sz="2000">
                <a:latin typeface="Book Antiqua"/>
              </a:rPr>
              <a:t>- Economic benefits: Victims in productive years contribute to industries.</a:t>
            </a:r>
            <a:endParaRPr lang="en-US" sz="2000">
              <a:latin typeface="Book Antiqua"/>
              <a:cs typeface="Calibri" panose="020F0502020204030204"/>
            </a:endParaRPr>
          </a:p>
          <a:p>
            <a:pPr lvl="1">
              <a:buFont typeface="Wingdings" panose="05000000000000000000" pitchFamily="2" charset="2"/>
              <a:buChar char="q"/>
            </a:pPr>
            <a:r>
              <a:rPr lang="en-US" sz="2000">
                <a:latin typeface="Book Antiqua"/>
              </a:rPr>
              <a:t>- Relief from financial burden of treating injured loved ones.</a:t>
            </a:r>
            <a:endParaRPr lang="en-US" sz="2000">
              <a:latin typeface="Book Antiqua"/>
              <a:cs typeface="Calibri" panose="020F0502020204030204"/>
            </a:endParaRPr>
          </a:p>
          <a:p>
            <a:pPr lvl="1">
              <a:buFont typeface="Wingdings" panose="05000000000000000000" pitchFamily="2" charset="2"/>
              <a:buChar char="q"/>
            </a:pPr>
            <a:r>
              <a:rPr lang="en-US" sz="2000">
                <a:latin typeface="Book Antiqua"/>
              </a:rPr>
              <a:t>- Prevention of long-term impairments that impact productivity.</a:t>
            </a:r>
            <a:endParaRPr lang="en-US" sz="2000">
              <a:latin typeface="Book Antiqua"/>
              <a:ea typeface="Calibri"/>
              <a:cs typeface="Times New Roman"/>
            </a:endParaRPr>
          </a:p>
        </p:txBody>
      </p:sp>
      <p:pic>
        <p:nvPicPr>
          <p:cNvPr id="4" name="Picture 3" descr="A road with white text on it&#10;&#10;Description automatically generated">
            <a:extLst>
              <a:ext uri="{FF2B5EF4-FFF2-40B4-BE49-F238E27FC236}">
                <a16:creationId xmlns:a16="http://schemas.microsoft.com/office/drawing/2014/main" id="{2BB98A7C-5051-A411-2B5E-4705DB54CDE8}"/>
              </a:ext>
            </a:extLst>
          </p:cNvPr>
          <p:cNvPicPr>
            <a:picLocks noChangeAspect="1"/>
          </p:cNvPicPr>
          <p:nvPr/>
        </p:nvPicPr>
        <p:blipFill rotWithShape="1">
          <a:blip r:embed="rId3"/>
          <a:srcRect l="16421" r="19363" b="2"/>
          <a:stretch/>
        </p:blipFill>
        <p:spPr>
          <a:xfrm>
            <a:off x="7675658" y="2093976"/>
            <a:ext cx="3941064" cy="4096512"/>
          </a:xfrm>
          <a:prstGeom prst="rect">
            <a:avLst/>
          </a:prstGeom>
        </p:spPr>
      </p:pic>
    </p:spTree>
    <p:extLst>
      <p:ext uri="{BB962C8B-B14F-4D97-AF65-F5344CB8AC3E}">
        <p14:creationId xmlns:p14="http://schemas.microsoft.com/office/powerpoint/2010/main" val="232889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0CD3AB33-8BEF-11D8-F5F6-106A1183EA9E}"/>
              </a:ext>
            </a:extLst>
          </p:cNvPr>
          <p:cNvPicPr>
            <a:picLocks noChangeAspect="1"/>
          </p:cNvPicPr>
          <p:nvPr/>
        </p:nvPicPr>
        <p:blipFill rotWithShape="1">
          <a:blip r:embed="rId2">
            <a:alphaModFix amt="35000"/>
          </a:blip>
          <a:srcRect t="25000"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B6B4EEBE-86B0-49A7-B917-F94BFE484FDE}"/>
              </a:ext>
            </a:extLst>
          </p:cNvPr>
          <p:cNvSpPr>
            <a:spLocks noGrp="1"/>
          </p:cNvSpPr>
          <p:nvPr>
            <p:ph type="title"/>
          </p:nvPr>
        </p:nvSpPr>
        <p:spPr>
          <a:xfrm>
            <a:off x="838200" y="365125"/>
            <a:ext cx="10515600" cy="1325563"/>
          </a:xfrm>
        </p:spPr>
        <p:txBody>
          <a:bodyPr>
            <a:normAutofit/>
          </a:bodyPr>
          <a:lstStyle/>
          <a:p>
            <a:r>
              <a:rPr lang="en-GB">
                <a:solidFill>
                  <a:srgbClr val="FFFFFF"/>
                </a:solidFill>
              </a:rPr>
              <a:t>Objectives</a:t>
            </a:r>
          </a:p>
        </p:txBody>
      </p:sp>
      <p:graphicFrame>
        <p:nvGraphicFramePr>
          <p:cNvPr id="46" name="Content Placeholder 2">
            <a:extLst>
              <a:ext uri="{FF2B5EF4-FFF2-40B4-BE49-F238E27FC236}">
                <a16:creationId xmlns:a16="http://schemas.microsoft.com/office/drawing/2014/main" id="{0176DEE1-7FD9-80C2-1F2E-09170418936C}"/>
              </a:ext>
            </a:extLst>
          </p:cNvPr>
          <p:cNvGraphicFramePr>
            <a:graphicFrameLocks noGrp="1"/>
          </p:cNvGraphicFramePr>
          <p:nvPr>
            <p:ph idx="1"/>
            <p:extLst>
              <p:ext uri="{D42A27DB-BD31-4B8C-83A1-F6EECF244321}">
                <p14:modId xmlns:p14="http://schemas.microsoft.com/office/powerpoint/2010/main" val="442695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3769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B75B0BE-EB46-1D8E-AE53-AE5B8D3FE24B}"/>
              </a:ext>
            </a:extLst>
          </p:cNvPr>
          <p:cNvSpPr>
            <a:spLocks noGrp="1"/>
          </p:cNvSpPr>
          <p:nvPr>
            <p:ph type="title"/>
          </p:nvPr>
        </p:nvSpPr>
        <p:spPr>
          <a:xfrm>
            <a:off x="205596" y="670180"/>
            <a:ext cx="3962400" cy="5431376"/>
          </a:xfrm>
        </p:spPr>
        <p:txBody>
          <a:bodyPr>
            <a:normAutofit/>
          </a:bodyPr>
          <a:lstStyle/>
          <a:p>
            <a:pPr algn="ctr"/>
            <a:r>
              <a:rPr lang="en-US" sz="5400" dirty="0">
                <a:cs typeface="Calibri Light"/>
              </a:rPr>
              <a:t>Scope </a:t>
            </a:r>
            <a:br>
              <a:rPr lang="en-US" sz="5400" dirty="0">
                <a:cs typeface="Calibri Light"/>
              </a:rPr>
            </a:br>
            <a:r>
              <a:rPr lang="en-US" sz="5400">
                <a:cs typeface="Calibri Light"/>
              </a:rPr>
              <a:t>and </a:t>
            </a:r>
            <a:r>
              <a:rPr lang="en-US" sz="5400" dirty="0">
                <a:cs typeface="Calibri Light"/>
              </a:rPr>
              <a:t>Limitations</a:t>
            </a:r>
            <a:endParaRPr lang="en-US"/>
          </a:p>
        </p:txBody>
      </p:sp>
      <p:graphicFrame>
        <p:nvGraphicFramePr>
          <p:cNvPr id="45" name="Content Placeholder 2">
            <a:extLst>
              <a:ext uri="{FF2B5EF4-FFF2-40B4-BE49-F238E27FC236}">
                <a16:creationId xmlns:a16="http://schemas.microsoft.com/office/drawing/2014/main" id="{A64E370B-993C-1D29-8357-E7612C6C0D6A}"/>
              </a:ext>
            </a:extLst>
          </p:cNvPr>
          <p:cNvGraphicFramePr>
            <a:graphicFrameLocks noGrp="1"/>
          </p:cNvGraphicFramePr>
          <p:nvPr>
            <p:ph idx="1"/>
            <p:extLst>
              <p:ext uri="{D42A27DB-BD31-4B8C-83A1-F6EECF244321}">
                <p14:modId xmlns:p14="http://schemas.microsoft.com/office/powerpoint/2010/main" val="2614053404"/>
              </p:ext>
            </p:extLst>
          </p:nvPr>
        </p:nvGraphicFramePr>
        <p:xfrm>
          <a:off x="3973327" y="123842"/>
          <a:ext cx="8128094" cy="6639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717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a stack of books on their head&#10;&#10;Description automatically generated">
            <a:extLst>
              <a:ext uri="{FF2B5EF4-FFF2-40B4-BE49-F238E27FC236}">
                <a16:creationId xmlns:a16="http://schemas.microsoft.com/office/drawing/2014/main" id="{D1605DB2-7C5C-C135-F1A9-CF6B400CBB04}"/>
              </a:ext>
            </a:extLst>
          </p:cNvPr>
          <p:cNvPicPr>
            <a:picLocks noChangeAspect="1"/>
          </p:cNvPicPr>
          <p:nvPr/>
        </p:nvPicPr>
        <p:blipFill rotWithShape="1">
          <a:blip r:embed="rId2">
            <a:alphaModFix amt="50000"/>
          </a:blip>
          <a:srcRect t="16231" r="-1" b="5077"/>
          <a:stretch/>
        </p:blipFill>
        <p:spPr>
          <a:xfrm>
            <a:off x="20" y="10"/>
            <a:ext cx="12188931" cy="6857990"/>
          </a:xfrm>
          <a:prstGeom prst="rect">
            <a:avLst/>
          </a:prstGeom>
        </p:spPr>
      </p:pic>
      <p:sp>
        <p:nvSpPr>
          <p:cNvPr id="2" name="Title 1">
            <a:extLst>
              <a:ext uri="{FF2B5EF4-FFF2-40B4-BE49-F238E27FC236}">
                <a16:creationId xmlns:a16="http://schemas.microsoft.com/office/drawing/2014/main" id="{8A94B186-571F-4F70-E919-6F3654F96AE0}"/>
              </a:ext>
            </a:extLst>
          </p:cNvPr>
          <p:cNvSpPr>
            <a:spLocks noGrp="1"/>
          </p:cNvSpPr>
          <p:nvPr>
            <p:ph type="ctrTitle"/>
          </p:nvPr>
        </p:nvSpPr>
        <p:spPr>
          <a:xfrm>
            <a:off x="1527048" y="1124712"/>
            <a:ext cx="9144000" cy="3063240"/>
          </a:xfrm>
        </p:spPr>
        <p:txBody>
          <a:bodyPr>
            <a:normAutofit/>
          </a:bodyPr>
          <a:lstStyle/>
          <a:p>
            <a:r>
              <a:rPr lang="en-US" sz="6600" dirty="0">
                <a:solidFill>
                  <a:schemeClr val="bg1"/>
                </a:solidFill>
                <a:cs typeface="Calibri Light"/>
              </a:rPr>
              <a:t>Literature Review</a:t>
            </a:r>
            <a:endParaRPr lang="en-US" sz="6600" dirty="0">
              <a:solidFill>
                <a:schemeClr val="bg1"/>
              </a:solidFill>
            </a:endParaRPr>
          </a:p>
        </p:txBody>
      </p:sp>
      <p:sp>
        <p:nvSpPr>
          <p:cNvPr id="11"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916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9FF3F-F9F9-F9A7-8657-B54FBF72D33A}"/>
              </a:ext>
            </a:extLst>
          </p:cNvPr>
          <p:cNvSpPr>
            <a:spLocks noGrp="1"/>
          </p:cNvSpPr>
          <p:nvPr>
            <p:ph type="title"/>
          </p:nvPr>
        </p:nvSpPr>
        <p:spPr>
          <a:xfrm>
            <a:off x="1585824" y="-324988"/>
            <a:ext cx="5251316" cy="1807305"/>
          </a:xfrm>
        </p:spPr>
        <p:txBody>
          <a:bodyPr>
            <a:normAutofit/>
          </a:bodyPr>
          <a:lstStyle/>
          <a:p>
            <a:r>
              <a:rPr lang="en-US">
                <a:latin typeface="Times New Roman"/>
                <a:cs typeface="Calibri Light"/>
              </a:rPr>
              <a:t>Overview</a:t>
            </a:r>
            <a:endParaRPr lang="en-US">
              <a:latin typeface="Times New Roman"/>
            </a:endParaRPr>
          </a:p>
        </p:txBody>
      </p:sp>
      <p:sp>
        <p:nvSpPr>
          <p:cNvPr id="3" name="Content Placeholder 2">
            <a:extLst>
              <a:ext uri="{FF2B5EF4-FFF2-40B4-BE49-F238E27FC236}">
                <a16:creationId xmlns:a16="http://schemas.microsoft.com/office/drawing/2014/main" id="{4F76E9FD-BE7A-BAD7-5EB6-52E47AFB1A31}"/>
              </a:ext>
            </a:extLst>
          </p:cNvPr>
          <p:cNvSpPr>
            <a:spLocks noGrp="1"/>
          </p:cNvSpPr>
          <p:nvPr>
            <p:ph idx="1"/>
          </p:nvPr>
        </p:nvSpPr>
        <p:spPr>
          <a:xfrm>
            <a:off x="133710" y="780543"/>
            <a:ext cx="6574940" cy="5798985"/>
          </a:xfrm>
        </p:spPr>
        <p:txBody>
          <a:bodyPr vert="horz" lIns="91440" tIns="45720" rIns="91440" bIns="45720" rtlCol="0" anchor="t">
            <a:noAutofit/>
          </a:bodyPr>
          <a:lstStyle/>
          <a:p>
            <a:pPr marL="0" indent="0">
              <a:buNone/>
            </a:pPr>
            <a:r>
              <a:rPr lang="en-US" sz="2000" dirty="0">
                <a:ea typeface="+mn-lt"/>
                <a:cs typeface="+mn-lt"/>
              </a:rPr>
              <a:t>Various methods have been employed to combat Driving under the Influence (DUI). Sobriety checkpoints using Breathalyzers have been used but led to highway congestion. Intensive Supervision Programs, involving alcohol testing and education, were effective only briefly. </a:t>
            </a:r>
          </a:p>
          <a:p>
            <a:pPr>
              <a:buFont typeface="Wingdings" panose="05000000000000000000" pitchFamily="2" charset="2"/>
              <a:buChar char="v"/>
            </a:pPr>
            <a:r>
              <a:rPr lang="en-US" sz="2000" dirty="0">
                <a:ea typeface="+mn-lt"/>
                <a:cs typeface="+mn-lt"/>
              </a:rPr>
              <a:t>A low-cost Breathalyzer ignition interlock proposed by Yik Lung measured blood alcohol content (BAC) before starting a vehicle but lacked real-time monitoring and alerting capabilities.</a:t>
            </a:r>
          </a:p>
          <a:p>
            <a:pPr>
              <a:buFont typeface="Wingdings" panose="05000000000000000000" pitchFamily="2" charset="2"/>
              <a:buChar char="v"/>
            </a:pPr>
            <a:r>
              <a:rPr lang="en-US" sz="2000" dirty="0">
                <a:ea typeface="+mn-lt"/>
                <a:cs typeface="+mn-lt"/>
              </a:rPr>
              <a:t> Wearable alcohol biosensors monitored BAC continuously but lacked the ignition interlock feature. </a:t>
            </a:r>
          </a:p>
          <a:p>
            <a:pPr>
              <a:buFont typeface="Wingdings" panose="05000000000000000000" pitchFamily="2" charset="2"/>
              <a:buChar char="v"/>
            </a:pPr>
            <a:r>
              <a:rPr lang="en-US" sz="2000" dirty="0">
                <a:ea typeface="+mn-lt"/>
                <a:cs typeface="+mn-lt"/>
              </a:rPr>
              <a:t>Community-based approaches, like designated driver programs, depended on cooperation and awareness. Policy measures suggested included lowering BAC limits and publicizing checkpoints but still had limitations. </a:t>
            </a:r>
          </a:p>
          <a:p>
            <a:pPr>
              <a:buFont typeface="Wingdings" panose="05000000000000000000" pitchFamily="2" charset="2"/>
              <a:buChar char="v"/>
            </a:pPr>
            <a:r>
              <a:rPr lang="en-US" sz="2000" dirty="0">
                <a:ea typeface="+mn-lt"/>
                <a:cs typeface="+mn-lt"/>
              </a:rPr>
              <a:t>Autonomous vehicles with advanced sensors and networking were seen as a future solution to prevent accidents.</a:t>
            </a:r>
            <a:endParaRPr lang="en-US" sz="2000">
              <a:cs typeface="Calibri"/>
            </a:endParaRPr>
          </a:p>
          <a:p>
            <a:endParaRPr lang="en-US" sz="1300">
              <a:cs typeface="Calibri"/>
            </a:endParaRPr>
          </a:p>
        </p:txBody>
      </p:sp>
      <p:pic>
        <p:nvPicPr>
          <p:cNvPr id="4" name="Picture 3" descr="A yellow sign with black text&#10;&#10;Description automatically generated">
            <a:extLst>
              <a:ext uri="{FF2B5EF4-FFF2-40B4-BE49-F238E27FC236}">
                <a16:creationId xmlns:a16="http://schemas.microsoft.com/office/drawing/2014/main" id="{DBF9E78C-5789-27B6-2A68-516A161FDF88}"/>
              </a:ext>
            </a:extLst>
          </p:cNvPr>
          <p:cNvPicPr>
            <a:picLocks noChangeAspect="1"/>
          </p:cNvPicPr>
          <p:nvPr/>
        </p:nvPicPr>
        <p:blipFill rotWithShape="1">
          <a:blip r:embed="rId2"/>
          <a:srcRect l="20735" r="1709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494952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TotalTime>
  <Words>1404</Words>
  <Application>Microsoft Office PowerPoint</Application>
  <PresentationFormat>Widescreen</PresentationFormat>
  <Paragraphs>135</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Batang</vt:lpstr>
      <vt:lpstr>Arial</vt:lpstr>
      <vt:lpstr>Book Antiqua</vt:lpstr>
      <vt:lpstr>Calibri</vt:lpstr>
      <vt:lpstr>Calibri Light</vt:lpstr>
      <vt:lpstr>Times New Roman</vt:lpstr>
      <vt:lpstr>Wingdings</vt:lpstr>
      <vt:lpstr>office theme</vt:lpstr>
      <vt:lpstr>IOT ALCOHOL DETECTION AND IGNITION LOCKING MECHANISM WITH CELLULAR ALERTS PROJECT PROPOSAL</vt:lpstr>
      <vt:lpstr>INTRODUCTION</vt:lpstr>
      <vt:lpstr>Background study</vt:lpstr>
      <vt:lpstr>2. Problem statement</vt:lpstr>
      <vt:lpstr>3. Justification</vt:lpstr>
      <vt:lpstr>Objectives</vt:lpstr>
      <vt:lpstr>Scope  and Limitations</vt:lpstr>
      <vt:lpstr>Literature Review</vt:lpstr>
      <vt:lpstr>Overview</vt:lpstr>
      <vt:lpstr>PowerPoint Presentation</vt:lpstr>
      <vt:lpstr>Research gaps</vt:lpstr>
      <vt:lpstr>METHODOLOGY</vt:lpstr>
      <vt:lpstr>Dataset</vt:lpstr>
      <vt:lpstr>Facial feature selection and calculation</vt:lpstr>
      <vt:lpstr>Compare classifiers to optimize classification accuracy</vt:lpstr>
      <vt:lpstr>PowerPoint Presentation</vt:lpstr>
      <vt:lpstr>Integration of the ML model and deployment</vt:lpstr>
      <vt:lpstr>System Block Diagram </vt:lpstr>
      <vt:lpstr> System operation flow</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IL DUCE</cp:lastModifiedBy>
  <cp:revision>518</cp:revision>
  <dcterms:created xsi:type="dcterms:W3CDTF">2023-09-07T03:32:32Z</dcterms:created>
  <dcterms:modified xsi:type="dcterms:W3CDTF">2023-09-08T10:20:26Z</dcterms:modified>
</cp:coreProperties>
</file>